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274" r:id="rId20"/>
    <p:sldId id="275" r:id="rId21"/>
    <p:sldId id="276" r:id="rId22"/>
    <p:sldId id="277" r:id="rId23"/>
    <p:sldId id="280" r:id="rId24"/>
    <p:sldId id="278" r:id="rId25"/>
    <p:sldId id="279" r:id="rId26"/>
    <p:sldId id="281" r:id="rId27"/>
    <p:sldId id="284" r:id="rId28"/>
    <p:sldId id="282" r:id="rId29"/>
    <p:sldId id="283" r:id="rId30"/>
    <p:sldId id="285" r:id="rId31"/>
    <p:sldId id="286" r:id="rId32"/>
    <p:sldId id="288" r:id="rId33"/>
    <p:sldId id="289" r:id="rId34"/>
    <p:sldId id="295" r:id="rId35"/>
    <p:sldId id="290" r:id="rId36"/>
    <p:sldId id="294" r:id="rId37"/>
    <p:sldId id="293" r:id="rId38"/>
    <p:sldId id="292" r:id="rId39"/>
    <p:sldId id="296" r:id="rId40"/>
    <p:sldId id="298" r:id="rId41"/>
    <p:sldId id="299" r:id="rId42"/>
    <p:sldId id="300" r:id="rId43"/>
    <p:sldId id="301" r:id="rId44"/>
    <p:sldId id="302" r:id="rId45"/>
    <p:sldId id="303" r:id="rId46"/>
    <p:sldId id="304" r:id="rId47"/>
    <p:sldId id="305" r:id="rId48"/>
    <p:sldId id="306" r:id="rId49"/>
    <p:sldId id="308" r:id="rId50"/>
    <p:sldId id="309" r:id="rId51"/>
    <p:sldId id="310" r:id="rId52"/>
    <p:sldId id="311" r:id="rId53"/>
    <p:sldId id="313" r:id="rId54"/>
    <p:sldId id="312"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3" r:id="rId74"/>
    <p:sldId id="334" r:id="rId75"/>
    <p:sldId id="332" r:id="rId76"/>
    <p:sldId id="335" r:id="rId77"/>
    <p:sldId id="336" r:id="rId78"/>
    <p:sldId id="337" r:id="rId79"/>
    <p:sldId id="33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F"/>
    <a:srgbClr val="FF7C80"/>
    <a:srgbClr val="FC4067"/>
    <a:srgbClr val="02BDC7"/>
    <a:srgbClr val="DEE9F2"/>
    <a:srgbClr val="FFB600"/>
    <a:srgbClr val="FFE9ED"/>
    <a:srgbClr val="FFD1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Quicksand" panose="02070303000000060000"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5</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2</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4/10/2018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4/10/2018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4/10/2018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lassekongo83.deviantart.com/art/Screen-svg-resource-308310092" TargetMode="External"/><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Quicksand" panose="02070303000000060000" pitchFamily="18"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Quicksand" panose="02070303000000060000" pitchFamily="18" charset="0"/>
              </a:rPr>
              <a:t>Adam</a:t>
            </a:r>
          </a:p>
          <a:p>
            <a:pPr algn="ctr"/>
            <a:r>
              <a:rPr lang="en-SG" sz="1200" dirty="0">
                <a:solidFill>
                  <a:schemeClr val="bg2">
                    <a:lumMod val="25000"/>
                  </a:schemeClr>
                </a:solidFill>
                <a:latin typeface="Quicksand" panose="02070303000000060000" pitchFamily="18"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Quicksand" panose="02070303000000060000" pitchFamily="18"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Quicksand" panose="02070303000000060000" pitchFamily="18" charset="0"/>
              </a:rPr>
              <a:t>Administrative Staff</a:t>
            </a:r>
          </a:p>
          <a:p>
            <a:pPr algn="ctr"/>
            <a:r>
              <a:rPr lang="en-SG" sz="2000" dirty="0">
                <a:solidFill>
                  <a:schemeClr val="bg2">
                    <a:lumMod val="25000"/>
                  </a:schemeClr>
                </a:solidFill>
                <a:latin typeface="Quicksand" panose="02070303000000060000" pitchFamily="18" charset="0"/>
              </a:rPr>
              <a:t>Tutors</a:t>
            </a:r>
          </a:p>
          <a:p>
            <a:pPr algn="ctr"/>
            <a:r>
              <a:rPr lang="en-SG" sz="2000" dirty="0">
                <a:solidFill>
                  <a:schemeClr val="bg2">
                    <a:lumMod val="25000"/>
                  </a:schemeClr>
                </a:solidFill>
                <a:latin typeface="Quicksand" panose="02070303000000060000" pitchFamily="18" charset="0"/>
              </a:rPr>
              <a:t>Parents </a:t>
            </a:r>
          </a:p>
          <a:p>
            <a:pPr algn="ctr"/>
            <a:r>
              <a:rPr lang="en-SG" sz="2000" dirty="0">
                <a:solidFill>
                  <a:schemeClr val="bg2">
                    <a:lumMod val="25000"/>
                  </a:schemeClr>
                </a:solidFill>
                <a:latin typeface="Quicksand" panose="02070303000000060000" pitchFamily="18" charset="0"/>
              </a:rPr>
              <a:t>Students</a:t>
            </a:r>
            <a:endParaRPr lang="en-SG" sz="12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846568" y="2238294"/>
            <a:ext cx="8158131"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1063257" y="2365567"/>
            <a:ext cx="1472720" cy="400110"/>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846567"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mj-lt"/>
              </a:rPr>
              <a:t>%</a:t>
            </a:r>
          </a:p>
        </p:txBody>
      </p:sp>
      <p:sp>
        <p:nvSpPr>
          <p:cNvPr id="14" name="TextBox 13">
            <a:extLst>
              <a:ext uri="{FF2B5EF4-FFF2-40B4-BE49-F238E27FC236}">
                <a16:creationId xmlns:a16="http://schemas.microsoft.com/office/drawing/2014/main" id="{3CBAA198-9CE7-492A-898F-1B47649E6D49}"/>
              </a:ext>
            </a:extLst>
          </p:cNvPr>
          <p:cNvSpPr txBox="1"/>
          <p:nvPr/>
        </p:nvSpPr>
        <p:spPr>
          <a:xfrm>
            <a:off x="1063257" y="3228945"/>
            <a:ext cx="1222498" cy="400110"/>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Through this project I have also improved my coding proficiency and expanded my knowledge on languages.</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-Shawn</a:t>
            </a:r>
            <a:endParaRPr lang="en-SG" sz="1400" dirty="0">
              <a:solidFill>
                <a:schemeClr val="tx1"/>
              </a:solidFill>
              <a:latin typeface="Quicksand" panose="02070303000000060000" pitchFamily="18"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The role of the Project Manager has made me </a:t>
            </a:r>
            <a:r>
              <a:rPr lang="en-US" sz="1200" dirty="0" err="1">
                <a:solidFill>
                  <a:schemeClr val="tx1"/>
                </a:solidFill>
                <a:latin typeface="Quicksand" panose="02070303000000060000" pitchFamily="18" charset="0"/>
              </a:rPr>
              <a:t>realise</a:t>
            </a:r>
            <a:r>
              <a:rPr lang="en-US" sz="1200" dirty="0">
                <a:solidFill>
                  <a:schemeClr val="tx1"/>
                </a:solidFill>
                <a:latin typeface="Quicksand" panose="02070303000000060000" pitchFamily="18"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Quicksand" panose="02070303000000060000" pitchFamily="18" charset="0"/>
            </a:endParaRPr>
          </a:p>
          <a:p>
            <a:r>
              <a:rPr lang="en-US" sz="1200" dirty="0">
                <a:solidFill>
                  <a:schemeClr val="tx1"/>
                </a:solidFill>
                <a:latin typeface="Quicksand" panose="02070303000000060000" pitchFamily="18" charset="0"/>
              </a:rPr>
              <a:t>In addition, I am responsible for liaising with the clients and while I was communicating our ideas across to them, I </a:t>
            </a:r>
            <a:r>
              <a:rPr lang="en-US" sz="1200" dirty="0" err="1">
                <a:solidFill>
                  <a:schemeClr val="tx1"/>
                </a:solidFill>
                <a:latin typeface="Quicksand" panose="02070303000000060000" pitchFamily="18" charset="0"/>
              </a:rPr>
              <a:t>realise</a:t>
            </a:r>
            <a:r>
              <a:rPr lang="en-US" sz="1200" dirty="0">
                <a:solidFill>
                  <a:schemeClr val="tx1"/>
                </a:solidFill>
                <a:latin typeface="Quicksand" panose="02070303000000060000" pitchFamily="18"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Quicksand" panose="02070303000000060000" pitchFamily="18" charset="0"/>
            </a:endParaRPr>
          </a:p>
          <a:p>
            <a:r>
              <a:rPr lang="en-US" sz="1200" dirty="0">
                <a:solidFill>
                  <a:schemeClr val="tx1"/>
                </a:solidFill>
                <a:latin typeface="Quicksand" panose="02070303000000060000" pitchFamily="18" charset="0"/>
              </a:rPr>
              <a:t>-Hui Xin</a:t>
            </a:r>
            <a:endParaRPr lang="en-SG" sz="1200" dirty="0">
              <a:solidFill>
                <a:schemeClr val="tx1"/>
              </a:solidFill>
              <a:latin typeface="Quicksand" panose="02070303000000060000" pitchFamily="18"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-Moh </a:t>
            </a:r>
            <a:r>
              <a:rPr lang="en-US" sz="1400" dirty="0" err="1">
                <a:solidFill>
                  <a:schemeClr val="tx1"/>
                </a:solidFill>
                <a:latin typeface="Quicksand" panose="02070303000000060000" pitchFamily="18" charset="0"/>
              </a:rPr>
              <a:t>Moh</a:t>
            </a:r>
            <a:endParaRPr lang="en-SG" sz="1400" dirty="0">
              <a:solidFill>
                <a:schemeClr val="tx1"/>
              </a:solidFill>
              <a:latin typeface="Quicksand" panose="02070303000000060000" pitchFamily="18"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As a Back End Developer, I work a lot with coding logic and technical implementations. Certain frameworks or libraries are foreign to me and I have to </a:t>
            </a:r>
            <a:r>
              <a:rPr lang="en-US" sz="1400" dirty="0" err="1">
                <a:solidFill>
                  <a:schemeClr val="tx1"/>
                </a:solidFill>
                <a:latin typeface="Quicksand" panose="02070303000000060000" pitchFamily="18" charset="0"/>
              </a:rPr>
              <a:t>familarise</a:t>
            </a:r>
            <a:r>
              <a:rPr lang="en-US" sz="1400" dirty="0">
                <a:solidFill>
                  <a:schemeClr val="tx1"/>
                </a:solidFill>
                <a:latin typeface="Quicksand" panose="02070303000000060000" pitchFamily="18"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a:t>
            </a:r>
            <a:r>
              <a:rPr lang="en-US" sz="1400" dirty="0" err="1">
                <a:solidFill>
                  <a:schemeClr val="tx1"/>
                </a:solidFill>
                <a:latin typeface="Quicksand" panose="02070303000000060000" pitchFamily="18" charset="0"/>
              </a:rPr>
              <a:t>Deyu</a:t>
            </a:r>
            <a:endParaRPr lang="en-SG" sz="1400" dirty="0">
              <a:solidFill>
                <a:schemeClr val="tx1"/>
              </a:solidFill>
              <a:latin typeface="Quicksand" panose="02070303000000060000" pitchFamily="18"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Quicksand" panose="02070303000000060000" pitchFamily="18" charset="0"/>
              </a:rPr>
              <a:t>Besides, as a member of the team, I hope to learn to work as a team, and gain knowledge from the rest of the team while I also share the knowledge I have.</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-Riana</a:t>
            </a:r>
            <a:endParaRPr lang="en-SG" sz="1400" dirty="0">
              <a:solidFill>
                <a:schemeClr val="tx1"/>
              </a:solidFill>
              <a:latin typeface="Quicksand" panose="02070303000000060000" pitchFamily="18"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Quicksand" panose="02070303000000060000" pitchFamily="18" charset="0"/>
            </a:endParaRPr>
          </a:p>
          <a:p>
            <a:r>
              <a:rPr lang="en-US" sz="1400" dirty="0">
                <a:solidFill>
                  <a:schemeClr val="tx1"/>
                </a:solidFill>
                <a:latin typeface="Quicksand" panose="02070303000000060000" pitchFamily="18" charset="0"/>
              </a:rPr>
              <a:t>-Zang Yu</a:t>
            </a:r>
            <a:endParaRPr lang="en-SG" sz="1400" dirty="0">
              <a:solidFill>
                <a:schemeClr val="tx1"/>
              </a:solidFill>
              <a:latin typeface="Quicksand" panose="02070303000000060000" pitchFamily="18"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Quicksand" panose="02070303000000060000" pitchFamily="18" charset="0"/>
              </a:rPr>
              <a:t>Stepping Stones</a:t>
            </a:r>
            <a:endParaRPr lang="en-SG" sz="2400" b="1" dirty="0">
              <a:solidFill>
                <a:schemeClr val="bg2">
                  <a:lumMod val="25000"/>
                </a:schemeClr>
              </a:solidFill>
              <a:latin typeface="Quicksand" panose="02070303000000060000" pitchFamily="18"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Quicksand" panose="02070303000000060000" pitchFamily="18"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Quicksand" panose="02070303000000060000" pitchFamily="18"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Mgmt Charts</a:t>
            </a:r>
            <a:endParaRPr lang="en-SG" sz="1600" dirty="0">
              <a:solidFill>
                <a:schemeClr val="bg2">
                  <a:lumMod val="25000"/>
                </a:schemeClr>
              </a:solidFill>
              <a:latin typeface="Quicksand" panose="02070303000000060000" pitchFamily="18"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Student Data Mgmt</a:t>
            </a:r>
            <a:endParaRPr lang="en-SG" sz="1600" dirty="0">
              <a:solidFill>
                <a:schemeClr val="bg2">
                  <a:lumMod val="25000"/>
                </a:schemeClr>
              </a:solidFill>
              <a:latin typeface="Quicksand" panose="02070303000000060000" pitchFamily="18"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SMS Functionality</a:t>
            </a:r>
            <a:endParaRPr lang="en-SG" sz="1600" dirty="0">
              <a:solidFill>
                <a:schemeClr val="bg2">
                  <a:lumMod val="25000"/>
                </a:schemeClr>
              </a:solidFill>
              <a:latin typeface="Quicksand" panose="02070303000000060000" pitchFamily="18"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Schedule</a:t>
            </a:r>
            <a:r>
              <a:rPr lang="en-US" sz="1600" b="1" dirty="0">
                <a:solidFill>
                  <a:schemeClr val="bg2">
                    <a:lumMod val="25000"/>
                  </a:schemeClr>
                </a:solidFill>
                <a:latin typeface="Quicksand" panose="02070303000000060000" pitchFamily="18" charset="0"/>
              </a:rPr>
              <a:t> </a:t>
            </a:r>
            <a:r>
              <a:rPr lang="en-US" sz="1600" dirty="0">
                <a:solidFill>
                  <a:schemeClr val="bg2">
                    <a:lumMod val="25000"/>
                  </a:schemeClr>
                </a:solidFill>
                <a:latin typeface="Quicksand" panose="02070303000000060000" pitchFamily="18" charset="0"/>
              </a:rPr>
              <a:t>Functionality</a:t>
            </a:r>
            <a:endParaRPr lang="en-SG" sz="1600" dirty="0">
              <a:solidFill>
                <a:schemeClr val="bg2">
                  <a:lumMod val="25000"/>
                </a:schemeClr>
              </a:solidFill>
              <a:latin typeface="Quicksand" panose="02070303000000060000" pitchFamily="18"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Payment Tracking</a:t>
            </a:r>
            <a:endParaRPr lang="en-SG" sz="1600" dirty="0">
              <a:solidFill>
                <a:schemeClr val="bg2">
                  <a:lumMod val="25000"/>
                </a:schemeClr>
              </a:solidFill>
              <a:latin typeface="Quicksand" panose="02070303000000060000" pitchFamily="18"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Attendance Tracking</a:t>
            </a:r>
            <a:endParaRPr lang="en-SG" sz="1600" dirty="0">
              <a:solidFill>
                <a:schemeClr val="bg2">
                  <a:lumMod val="25000"/>
                </a:schemeClr>
              </a:solidFill>
              <a:latin typeface="Quicksand" panose="02070303000000060000" pitchFamily="18"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Student/Parent Portal</a:t>
            </a:r>
            <a:endParaRPr lang="en-SG" sz="1600" dirty="0">
              <a:solidFill>
                <a:schemeClr val="bg2">
                  <a:lumMod val="25000"/>
                </a:schemeClr>
              </a:solidFill>
              <a:latin typeface="Quicksand" panose="02070303000000060000" pitchFamily="18"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Tutor Portal</a:t>
            </a:r>
            <a:endParaRPr lang="en-SG" sz="1600" dirty="0">
              <a:solidFill>
                <a:schemeClr val="bg2">
                  <a:lumMod val="25000"/>
                </a:schemeClr>
              </a:solidFill>
              <a:latin typeface="Quicksand" panose="02070303000000060000" pitchFamily="18"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Tutor Mgmt</a:t>
            </a:r>
            <a:endParaRPr lang="en-SG" sz="1600" dirty="0">
              <a:solidFill>
                <a:schemeClr val="bg2">
                  <a:lumMod val="25000"/>
                </a:schemeClr>
              </a:solidFill>
              <a:latin typeface="Quicksand" panose="02070303000000060000" pitchFamily="18"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Quicksand" panose="02070303000000060000" pitchFamily="18" charset="0"/>
              </a:rPr>
              <a:t>Reward System</a:t>
            </a:r>
            <a:endParaRPr lang="en-SG" sz="1600" dirty="0">
              <a:solidFill>
                <a:schemeClr val="bg2">
                  <a:lumMod val="25000"/>
                </a:schemeClr>
              </a:solidFill>
              <a:latin typeface="Quicksand" panose="02070303000000060000" pitchFamily="18"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271001" y="684647"/>
            <a:ext cx="364999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Proposed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6 Jun – 20 Jun</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1356104"/>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5 Jul – 19 Jul</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E3BE22E-19D2-4BAA-AB41-D5E790A43F83}"/>
              </a:ext>
            </a:extLst>
          </p:cNvPr>
          <p:cNvGrpSpPr/>
          <p:nvPr/>
        </p:nvGrpSpPr>
        <p:grpSpPr>
          <a:xfrm>
            <a:off x="8653185" y="1356104"/>
            <a:ext cx="2855256" cy="2396112"/>
            <a:chOff x="1470660" y="1398648"/>
            <a:chExt cx="2855256" cy="2396112"/>
          </a:xfrm>
        </p:grpSpPr>
        <p:sp>
          <p:nvSpPr>
            <p:cNvPr id="43" name="Teardrop 42">
              <a:extLst>
                <a:ext uri="{FF2B5EF4-FFF2-40B4-BE49-F238E27FC236}">
                  <a16:creationId xmlns:a16="http://schemas.microsoft.com/office/drawing/2014/main" id="{412E5495-5BBE-4612-BE61-77C69B31C85E}"/>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4" name="Arrow: Pentagon 43">
              <a:extLst>
                <a:ext uri="{FF2B5EF4-FFF2-40B4-BE49-F238E27FC236}">
                  <a16:creationId xmlns:a16="http://schemas.microsoft.com/office/drawing/2014/main" id="{B889BE9B-BCD3-48D8-A2BF-4B8A7129BA74}"/>
                </a:ext>
              </a:extLst>
            </p:cNvPr>
            <p:cNvSpPr/>
            <p:nvPr/>
          </p:nvSpPr>
          <p:spPr>
            <a:xfrm>
              <a:off x="1661159" y="1398648"/>
              <a:ext cx="266475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4 Aug – 18 Aug</a:t>
              </a:r>
            </a:p>
          </p:txBody>
        </p:sp>
        <p:cxnSp>
          <p:nvCxnSpPr>
            <p:cNvPr id="45" name="Straight Connector 44">
              <a:extLst>
                <a:ext uri="{FF2B5EF4-FFF2-40B4-BE49-F238E27FC236}">
                  <a16:creationId xmlns:a16="http://schemas.microsoft.com/office/drawing/2014/main" id="{2491181B-B450-41B9-8634-111EF962EB9E}"/>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5297552"/>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21 Jun – 4 Jul</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3386458"/>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5297552"/>
            <a:ext cx="2664757"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20 Jul – 3 Aug</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3386456"/>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0" y="1950592"/>
            <a:ext cx="2763406" cy="1523494"/>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Proposal Submission</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Requirements Gathering</a:t>
            </a:r>
          </a:p>
          <a:p>
            <a:pPr marL="171450" indent="-171450" algn="just">
              <a:buFont typeface="Arial" panose="020B0604020202020204" pitchFamily="34" charset="0"/>
              <a:buChar char="•"/>
            </a:pPr>
            <a:r>
              <a:rPr lang="en-US" sz="1300" dirty="0">
                <a:latin typeface="Quicksand" panose="02070303000000060000" pitchFamily="18" charset="0"/>
              </a:rPr>
              <a:t>Technical Research</a:t>
            </a:r>
          </a:p>
          <a:p>
            <a:pPr marL="171450" indent="-171450" algn="just">
              <a:buFont typeface="Arial" panose="020B0604020202020204" pitchFamily="34" charset="0"/>
              <a:buChar char="•"/>
            </a:pPr>
            <a:r>
              <a:rPr lang="en-US" sz="1300" dirty="0">
                <a:latin typeface="Quicksand" panose="02070303000000060000" pitchFamily="18" charset="0"/>
              </a:rPr>
              <a:t>Logo Design</a:t>
            </a:r>
          </a:p>
          <a:p>
            <a:pPr marL="171450" indent="-171450" algn="just">
              <a:buFont typeface="Arial" panose="020B0604020202020204" pitchFamily="34" charset="0"/>
              <a:buChar char="•"/>
            </a:pPr>
            <a:r>
              <a:rPr lang="en-US" sz="1300" dirty="0">
                <a:latin typeface="Quicksand" panose="02070303000000060000" pitchFamily="18" charset="0"/>
              </a:rPr>
              <a:t>Roles Assignment</a:t>
            </a:r>
          </a:p>
          <a:p>
            <a:pPr marL="171450" indent="-171450" algn="just">
              <a:buFont typeface="Arial" panose="020B0604020202020204" pitchFamily="34" charset="0"/>
              <a:buChar char="•"/>
            </a:pPr>
            <a:r>
              <a:rPr lang="en-US" sz="1300" dirty="0">
                <a:latin typeface="Quicksand" panose="02070303000000060000" pitchFamily="18" charset="0"/>
              </a:rPr>
              <a:t>Proposal Preparation</a:t>
            </a:r>
          </a:p>
        </p:txBody>
      </p:sp>
      <p:sp>
        <p:nvSpPr>
          <p:cNvPr id="53" name="TextBox 52">
            <a:extLst>
              <a:ext uri="{FF2B5EF4-FFF2-40B4-BE49-F238E27FC236}">
                <a16:creationId xmlns:a16="http://schemas.microsoft.com/office/drawing/2014/main" id="{FCD4306C-C0F8-4D9E-9ED9-21ED2AEAFE16}"/>
              </a:ext>
            </a:extLst>
          </p:cNvPr>
          <p:cNvSpPr txBox="1"/>
          <p:nvPr/>
        </p:nvSpPr>
        <p:spPr>
          <a:xfrm>
            <a:off x="5158515" y="1950592"/>
            <a:ext cx="2442435" cy="1292662"/>
          </a:xfrm>
          <a:prstGeom prst="rect">
            <a:avLst/>
          </a:prstGeom>
          <a:noFill/>
        </p:spPr>
        <p:txBody>
          <a:bodyPr wrap="square" lIns="0" rIns="0" rtlCol="0" anchor="t">
            <a:spAutoFit/>
          </a:bodyPr>
          <a:lstStyle/>
          <a:p>
            <a:pPr algn="just"/>
            <a:r>
              <a:rPr lang="en-US" sz="1300" u="sng" dirty="0">
                <a:latin typeface="Quicksand" panose="02070303000000060000" pitchFamily="18" charset="0"/>
              </a:rPr>
              <a:t>Account Module</a:t>
            </a:r>
          </a:p>
          <a:p>
            <a:pPr marL="285750" indent="-285750" algn="just">
              <a:buFont typeface="Arial" panose="020B0604020202020204" pitchFamily="34" charset="0"/>
              <a:buChar char="•"/>
            </a:pPr>
            <a:r>
              <a:rPr lang="en-US" sz="1300" dirty="0">
                <a:latin typeface="Quicksand" panose="02070303000000060000" pitchFamily="18" charset="0"/>
              </a:rPr>
              <a:t>Login/Logout </a:t>
            </a:r>
          </a:p>
          <a:p>
            <a:pPr marL="285750" indent="-285750" algn="just">
              <a:buFont typeface="Arial" panose="020B0604020202020204" pitchFamily="34" charset="0"/>
              <a:buChar char="•"/>
            </a:pPr>
            <a:r>
              <a:rPr lang="en-US" sz="1300" dirty="0">
                <a:latin typeface="Quicksand" panose="02070303000000060000" pitchFamily="18" charset="0"/>
              </a:rPr>
              <a:t>Reset Password </a:t>
            </a:r>
          </a:p>
          <a:p>
            <a:pPr marL="285750" indent="-285750" algn="just">
              <a:buFont typeface="Arial" panose="020B0604020202020204" pitchFamily="34" charset="0"/>
              <a:buChar char="•"/>
            </a:pPr>
            <a:r>
              <a:rPr lang="en-US" sz="1300" dirty="0">
                <a:latin typeface="Quicksand" panose="02070303000000060000" pitchFamily="18" charset="0"/>
              </a:rPr>
              <a:t>Profile Mgmt</a:t>
            </a:r>
          </a:p>
          <a:p>
            <a:pPr marL="285750" indent="-285750" algn="just">
              <a:buFont typeface="Arial" panose="020B0604020202020204" pitchFamily="34" charset="0"/>
              <a:buChar char="•"/>
            </a:pPr>
            <a:r>
              <a:rPr lang="en-US" sz="1300" dirty="0">
                <a:latin typeface="Quicksand" panose="02070303000000060000" pitchFamily="18" charset="0"/>
              </a:rPr>
              <a:t>Access Control</a:t>
            </a:r>
          </a:p>
          <a:p>
            <a:pPr marL="285750" indent="-285750" algn="just">
              <a:buFont typeface="Arial" panose="020B0604020202020204" pitchFamily="34" charset="0"/>
              <a:buChar char="•"/>
            </a:pPr>
            <a:r>
              <a:rPr lang="en-US" sz="1300" dirty="0">
                <a:latin typeface="Quicksand" panose="02070303000000060000" pitchFamily="18" charset="0"/>
              </a:rPr>
              <a:t>Creation of Users entity</a:t>
            </a:r>
          </a:p>
        </p:txBody>
      </p:sp>
      <p:sp>
        <p:nvSpPr>
          <p:cNvPr id="55" name="TextBox 54">
            <a:extLst>
              <a:ext uri="{FF2B5EF4-FFF2-40B4-BE49-F238E27FC236}">
                <a16:creationId xmlns:a16="http://schemas.microsoft.com/office/drawing/2014/main" id="{A44C17B5-BED8-494A-B49A-CB2006B5E1EA}"/>
              </a:ext>
            </a:extLst>
          </p:cNvPr>
          <p:cNvSpPr txBox="1"/>
          <p:nvPr/>
        </p:nvSpPr>
        <p:spPr>
          <a:xfrm>
            <a:off x="3204769" y="3923426"/>
            <a:ext cx="2442435" cy="1292662"/>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Design ER Diagram</a:t>
            </a:r>
          </a:p>
          <a:p>
            <a:pPr marL="285750" indent="-285750" algn="just">
              <a:buFont typeface="Arial" panose="020B0604020202020204" pitchFamily="34" charset="0"/>
              <a:buChar char="•"/>
            </a:pPr>
            <a:r>
              <a:rPr lang="en-US" sz="1300" dirty="0">
                <a:latin typeface="Quicksand" panose="02070303000000060000" pitchFamily="18" charset="0"/>
              </a:rPr>
              <a:t>Use Case Diagram</a:t>
            </a:r>
          </a:p>
          <a:p>
            <a:pPr marL="285750" indent="-285750" algn="just">
              <a:buFont typeface="Arial" panose="020B0604020202020204" pitchFamily="34" charset="0"/>
              <a:buChar char="•"/>
            </a:pPr>
            <a:r>
              <a:rPr lang="en-US" sz="1300" dirty="0">
                <a:latin typeface="Quicksand" panose="02070303000000060000" pitchFamily="18" charset="0"/>
              </a:rPr>
              <a:t>Sequence Diagrams</a:t>
            </a:r>
          </a:p>
          <a:p>
            <a:pPr marL="285750" indent="-285750" algn="just">
              <a:buFont typeface="Arial" panose="020B0604020202020204" pitchFamily="34" charset="0"/>
              <a:buChar char="•"/>
            </a:pPr>
            <a:r>
              <a:rPr lang="en-US" sz="1300" dirty="0">
                <a:latin typeface="Quicksand" panose="02070303000000060000" pitchFamily="18" charset="0"/>
              </a:rPr>
              <a:t>Firebase Database Setup</a:t>
            </a:r>
          </a:p>
          <a:p>
            <a:pPr marL="285750" indent="-285750" algn="just">
              <a:buFont typeface="Arial" panose="020B0604020202020204" pitchFamily="34" charset="0"/>
              <a:buChar char="•"/>
            </a:pPr>
            <a:r>
              <a:rPr lang="en-US" sz="1300" dirty="0">
                <a:latin typeface="Quicksand" panose="02070303000000060000" pitchFamily="18" charset="0"/>
              </a:rPr>
              <a:t>UI Design</a:t>
            </a:r>
          </a:p>
          <a:p>
            <a:pPr marL="285750" indent="-285750" algn="just">
              <a:buFont typeface="Arial" panose="020B0604020202020204" pitchFamily="34" charset="0"/>
              <a:buChar char="•"/>
            </a:pPr>
            <a:r>
              <a:rPr lang="en-US" sz="1300" dirty="0">
                <a:latin typeface="Quicksand" panose="02070303000000060000" pitchFamily="18" charset="0"/>
              </a:rPr>
              <a:t>Class Diagram</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54767" y="3888923"/>
            <a:ext cx="2442435" cy="1292662"/>
          </a:xfrm>
          <a:prstGeom prst="rect">
            <a:avLst/>
          </a:prstGeom>
          <a:noFill/>
        </p:spPr>
        <p:txBody>
          <a:bodyPr wrap="square" lIns="0" rIns="0" rtlCol="0" anchor="t">
            <a:spAutoFit/>
          </a:bodyPr>
          <a:lstStyle/>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a:p>
            <a:pPr algn="just"/>
            <a:r>
              <a:rPr lang="en-US" sz="1300" u="sng" dirty="0">
                <a:latin typeface="Quicksand" panose="02070303000000060000" pitchFamily="18" charset="0"/>
              </a:rPr>
              <a:t>Classes Module</a:t>
            </a:r>
          </a:p>
          <a:p>
            <a:pPr marL="285750" indent="-285750" algn="just">
              <a:buFont typeface="Arial" panose="020B0604020202020204" pitchFamily="34" charset="0"/>
              <a:buChar char="•"/>
            </a:pPr>
            <a:r>
              <a:rPr lang="en-US" sz="1300" dirty="0">
                <a:latin typeface="Quicksand" panose="02070303000000060000" pitchFamily="18" charset="0"/>
              </a:rPr>
              <a:t>Creation of Class Entity</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Creation of Schedule</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86936" y="2052863"/>
            <a:ext cx="2446504" cy="584775"/>
          </a:xfrm>
          <a:prstGeom prst="rect">
            <a:avLst/>
          </a:prstGeom>
          <a:noFill/>
        </p:spPr>
        <p:txBody>
          <a:bodyPr wrap="none" rtlCol="0">
            <a:spAutoFit/>
          </a:bodyPr>
          <a:lstStyle/>
          <a:p>
            <a:r>
              <a:rPr lang="en-US" sz="3200" b="1" dirty="0">
                <a:latin typeface="Quicksand" panose="02070303000000060000" pitchFamily="18" charset="0"/>
              </a:rPr>
              <a:t>Iteration 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549500" y="4403780"/>
            <a:ext cx="2292615" cy="584775"/>
          </a:xfrm>
          <a:prstGeom prst="rect">
            <a:avLst/>
          </a:prstGeom>
          <a:noFill/>
        </p:spPr>
        <p:txBody>
          <a:bodyPr wrap="none" rtlCol="0">
            <a:spAutoFit/>
          </a:bodyPr>
          <a:lstStyle/>
          <a:p>
            <a:r>
              <a:rPr lang="en-US" sz="3200" b="1" dirty="0">
                <a:latin typeface="Quicksand" panose="02070303000000060000" pitchFamily="18" charset="0"/>
              </a:rPr>
              <a:t>Iteration 1</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12376" y="4496053"/>
            <a:ext cx="2404826" cy="584775"/>
          </a:xfrm>
          <a:prstGeom prst="rect">
            <a:avLst/>
          </a:prstGeom>
          <a:noFill/>
        </p:spPr>
        <p:txBody>
          <a:bodyPr wrap="none" rtlCol="0">
            <a:spAutoFit/>
          </a:bodyPr>
          <a:lstStyle/>
          <a:p>
            <a:r>
              <a:rPr lang="en-US" sz="3200" b="1" dirty="0">
                <a:latin typeface="Quicksand" panose="02070303000000060000" pitchFamily="18" charset="0"/>
              </a:rPr>
              <a:t>Iteration 3</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6894" y="2052863"/>
            <a:ext cx="2396810" cy="584775"/>
          </a:xfrm>
          <a:prstGeom prst="rect">
            <a:avLst/>
          </a:prstGeom>
          <a:noFill/>
        </p:spPr>
        <p:txBody>
          <a:bodyPr wrap="none" rtlCol="0">
            <a:spAutoFit/>
          </a:bodyPr>
          <a:lstStyle/>
          <a:p>
            <a:r>
              <a:rPr lang="en-US" sz="3200" b="1" dirty="0">
                <a:latin typeface="Quicksand" panose="02070303000000060000" pitchFamily="18" charset="0"/>
              </a:rPr>
              <a:t>Iteration 2</a:t>
            </a:r>
          </a:p>
        </p:txBody>
      </p:sp>
      <p:sp>
        <p:nvSpPr>
          <p:cNvPr id="61" name="TextBox 60">
            <a:extLst>
              <a:ext uri="{FF2B5EF4-FFF2-40B4-BE49-F238E27FC236}">
                <a16:creationId xmlns:a16="http://schemas.microsoft.com/office/drawing/2014/main" id="{3065674D-67A1-481B-A36E-7AB487A2BCC2}"/>
              </a:ext>
            </a:extLst>
          </p:cNvPr>
          <p:cNvSpPr txBox="1"/>
          <p:nvPr/>
        </p:nvSpPr>
        <p:spPr>
          <a:xfrm rot="16200000">
            <a:off x="7360648" y="2052863"/>
            <a:ext cx="2427268" cy="584775"/>
          </a:xfrm>
          <a:prstGeom prst="rect">
            <a:avLst/>
          </a:prstGeom>
          <a:noFill/>
        </p:spPr>
        <p:txBody>
          <a:bodyPr wrap="none" rtlCol="0">
            <a:spAutoFit/>
          </a:bodyPr>
          <a:lstStyle/>
          <a:p>
            <a:r>
              <a:rPr lang="en-US" sz="3200" b="1" dirty="0">
                <a:latin typeface="Quicksand" panose="02070303000000060000" pitchFamily="18" charset="0"/>
              </a:rPr>
              <a:t>Iteration 4</a:t>
            </a:r>
          </a:p>
        </p:txBody>
      </p:sp>
      <p:sp>
        <p:nvSpPr>
          <p:cNvPr id="62" name="TextBox 61">
            <a:extLst>
              <a:ext uri="{FF2B5EF4-FFF2-40B4-BE49-F238E27FC236}">
                <a16:creationId xmlns:a16="http://schemas.microsoft.com/office/drawing/2014/main" id="{6A074618-26B4-43AB-A841-D76A81F4143E}"/>
              </a:ext>
            </a:extLst>
          </p:cNvPr>
          <p:cNvSpPr txBox="1"/>
          <p:nvPr/>
        </p:nvSpPr>
        <p:spPr>
          <a:xfrm>
            <a:off x="5205602" y="448161"/>
            <a:ext cx="2442435" cy="892552"/>
          </a:xfrm>
          <a:prstGeom prst="rect">
            <a:avLst/>
          </a:prstGeom>
          <a:noFill/>
        </p:spPr>
        <p:txBody>
          <a:bodyPr wrap="square" lIns="0" rIns="0" rtlCol="0" anchor="t">
            <a:spAutoFit/>
          </a:bodyPr>
          <a:lstStyle/>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CRUD Tutors</a:t>
            </a:r>
          </a:p>
          <a:p>
            <a:pPr algn="just"/>
            <a:r>
              <a:rPr lang="en-US" sz="1300" u="sng" dirty="0">
                <a:latin typeface="Quicksand" panose="02070303000000060000" pitchFamily="18" charset="0"/>
              </a:rPr>
              <a:t>Student Mgmt Module</a:t>
            </a:r>
          </a:p>
          <a:p>
            <a:pPr marL="285750" indent="-285750" algn="just">
              <a:buFont typeface="Arial" panose="020B0604020202020204" pitchFamily="34" charset="0"/>
              <a:buChar char="•"/>
            </a:pPr>
            <a:r>
              <a:rPr lang="en-US" sz="1300" dirty="0">
                <a:latin typeface="Quicksand" panose="02070303000000060000" pitchFamily="18" charset="0"/>
              </a:rPr>
              <a:t>CRUD Students</a:t>
            </a:r>
          </a:p>
        </p:txBody>
      </p:sp>
      <p:sp>
        <p:nvSpPr>
          <p:cNvPr id="64" name="TextBox 63">
            <a:extLst>
              <a:ext uri="{FF2B5EF4-FFF2-40B4-BE49-F238E27FC236}">
                <a16:creationId xmlns:a16="http://schemas.microsoft.com/office/drawing/2014/main" id="{A1A8D057-E4E0-4F29-B478-5CBA336652FC}"/>
              </a:ext>
            </a:extLst>
          </p:cNvPr>
          <p:cNvSpPr txBox="1"/>
          <p:nvPr/>
        </p:nvSpPr>
        <p:spPr>
          <a:xfrm>
            <a:off x="7353061" y="5898240"/>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sp>
        <p:nvSpPr>
          <p:cNvPr id="65" name="TextBox 64">
            <a:extLst>
              <a:ext uri="{FF2B5EF4-FFF2-40B4-BE49-F238E27FC236}">
                <a16:creationId xmlns:a16="http://schemas.microsoft.com/office/drawing/2014/main" id="{077797E9-124F-4657-9A77-9B314B329E1D}"/>
              </a:ext>
            </a:extLst>
          </p:cNvPr>
          <p:cNvSpPr txBox="1"/>
          <p:nvPr/>
        </p:nvSpPr>
        <p:spPr>
          <a:xfrm>
            <a:off x="9113095" y="1954504"/>
            <a:ext cx="2442435" cy="1508105"/>
          </a:xfrm>
          <a:prstGeom prst="rect">
            <a:avLst/>
          </a:prstGeom>
          <a:noFill/>
        </p:spPr>
        <p:txBody>
          <a:bodyPr wrap="square" lIns="0" rIns="0" rtlCol="0" anchor="t">
            <a:spAutoFit/>
          </a:bodyPr>
          <a:lstStyle/>
          <a:p>
            <a:pPr algn="just"/>
            <a:r>
              <a:rPr lang="en-US" sz="1400" b="1" dirty="0">
                <a:solidFill>
                  <a:srgbClr val="C00000"/>
                </a:solidFill>
                <a:latin typeface="Quicksand" panose="02070303000000060000" pitchFamily="18" charset="0"/>
              </a:rPr>
              <a:t>Milestone: Acceptance</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Acceptance Preparation</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Schedule Viewing</a:t>
            </a:r>
          </a:p>
          <a:p>
            <a:pPr marL="285750" indent="-285750">
              <a:buFont typeface="Arial" panose="020B0604020202020204" pitchFamily="34" charset="0"/>
              <a:buChar char="•"/>
            </a:pPr>
            <a:r>
              <a:rPr lang="en-US" sz="1300" dirty="0">
                <a:latin typeface="Quicksand" panose="02070303000000060000" pitchFamily="18" charset="0"/>
              </a:rPr>
              <a:t>Push Notifications for upcoming classes</a:t>
            </a:r>
          </a:p>
        </p:txBody>
      </p:sp>
      <p:pic>
        <p:nvPicPr>
          <p:cNvPr id="67" name="Graphic 66">
            <a:extLst>
              <a:ext uri="{FF2B5EF4-FFF2-40B4-BE49-F238E27FC236}">
                <a16:creationId xmlns:a16="http://schemas.microsoft.com/office/drawing/2014/main" id="{1CC6E19E-0927-4A9E-B1DF-B093A56DF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939" y="5881295"/>
            <a:ext cx="318977" cy="318977"/>
          </a:xfrm>
          <a:prstGeom prst="rect">
            <a:avLst/>
          </a:prstGeom>
        </p:spPr>
      </p:pic>
      <p:pic>
        <p:nvPicPr>
          <p:cNvPr id="69" name="Graphic 68">
            <a:extLst>
              <a:ext uri="{FF2B5EF4-FFF2-40B4-BE49-F238E27FC236}">
                <a16:creationId xmlns:a16="http://schemas.microsoft.com/office/drawing/2014/main" id="{0228CF61-4E2D-4EFC-BA00-03A1EF155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1203" y="6334194"/>
            <a:ext cx="318977" cy="318977"/>
          </a:xfrm>
          <a:prstGeom prst="rect">
            <a:avLst/>
          </a:prstGeom>
        </p:spPr>
      </p:pic>
      <p:sp>
        <p:nvSpPr>
          <p:cNvPr id="71" name="TextBox 70">
            <a:extLst>
              <a:ext uri="{FF2B5EF4-FFF2-40B4-BE49-F238E27FC236}">
                <a16:creationId xmlns:a16="http://schemas.microsoft.com/office/drawing/2014/main" id="{74BFF337-E511-45A5-9C68-97B3FBBB21B5}"/>
              </a:ext>
            </a:extLst>
          </p:cNvPr>
          <p:cNvSpPr txBox="1"/>
          <p:nvPr/>
        </p:nvSpPr>
        <p:spPr>
          <a:xfrm>
            <a:off x="7353060" y="6325050"/>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Tree>
    <p:extLst>
      <p:ext uri="{BB962C8B-B14F-4D97-AF65-F5344CB8AC3E}">
        <p14:creationId xmlns:p14="http://schemas.microsoft.com/office/powerpoint/2010/main" val="255522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2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19 Aug – 2 Sep</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1356104"/>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18 Sep – 2 Oct</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E3BE22E-19D2-4BAA-AB41-D5E790A43F83}"/>
              </a:ext>
            </a:extLst>
          </p:cNvPr>
          <p:cNvGrpSpPr/>
          <p:nvPr/>
        </p:nvGrpSpPr>
        <p:grpSpPr>
          <a:xfrm>
            <a:off x="8653185" y="1356104"/>
            <a:ext cx="2855256" cy="2396112"/>
            <a:chOff x="1470660" y="1398648"/>
            <a:chExt cx="2855256" cy="2396112"/>
          </a:xfrm>
        </p:grpSpPr>
        <p:sp>
          <p:nvSpPr>
            <p:cNvPr id="43" name="Teardrop 42">
              <a:extLst>
                <a:ext uri="{FF2B5EF4-FFF2-40B4-BE49-F238E27FC236}">
                  <a16:creationId xmlns:a16="http://schemas.microsoft.com/office/drawing/2014/main" id="{412E5495-5BBE-4612-BE61-77C69B31C85E}"/>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4" name="Arrow: Pentagon 43">
              <a:extLst>
                <a:ext uri="{FF2B5EF4-FFF2-40B4-BE49-F238E27FC236}">
                  <a16:creationId xmlns:a16="http://schemas.microsoft.com/office/drawing/2014/main" id="{B889BE9B-BCD3-48D8-A2BF-4B8A7129BA74}"/>
                </a:ext>
              </a:extLst>
            </p:cNvPr>
            <p:cNvSpPr/>
            <p:nvPr/>
          </p:nvSpPr>
          <p:spPr>
            <a:xfrm>
              <a:off x="1661159" y="1398648"/>
              <a:ext cx="266475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18 Oct – 1 Nov</a:t>
              </a:r>
            </a:p>
          </p:txBody>
        </p:sp>
        <p:cxnSp>
          <p:nvCxnSpPr>
            <p:cNvPr id="45" name="Straight Connector 44">
              <a:extLst>
                <a:ext uri="{FF2B5EF4-FFF2-40B4-BE49-F238E27FC236}">
                  <a16:creationId xmlns:a16="http://schemas.microsoft.com/office/drawing/2014/main" id="{2491181B-B450-41B9-8634-111EF962EB9E}"/>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5297552"/>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3 Sep – 17 Sep</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3386458"/>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5297552"/>
            <a:ext cx="2664757"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3 Oct – 17 Oct</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3386456"/>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1" y="1898766"/>
            <a:ext cx="2442435" cy="892552"/>
          </a:xfrm>
          <a:prstGeom prst="rect">
            <a:avLst/>
          </a:prstGeom>
          <a:noFill/>
        </p:spPr>
        <p:txBody>
          <a:bodyPr wrap="square" lIns="0" rIns="0" rtlCol="0" anchor="t">
            <a:spAutoFit/>
          </a:bodyPr>
          <a:lstStyle/>
          <a:p>
            <a:r>
              <a:rPr lang="en-US" sz="1300" u="sng" dirty="0">
                <a:latin typeface="Quicksand" panose="02070303000000060000" pitchFamily="18" charset="0"/>
              </a:rPr>
              <a:t>Financial Module</a:t>
            </a:r>
          </a:p>
          <a:p>
            <a:pPr marL="171450" indent="-171450">
              <a:buFont typeface="Arial" panose="020B0604020202020204" pitchFamily="34" charset="0"/>
              <a:buChar char="•"/>
            </a:pPr>
            <a:r>
              <a:rPr lang="en-US" sz="1300" dirty="0">
                <a:latin typeface="Quicksand" panose="02070303000000060000" pitchFamily="18" charset="0"/>
              </a:rPr>
              <a:t>Writing Reports using template provided</a:t>
            </a:r>
          </a:p>
          <a:p>
            <a:pPr marL="171450" indent="-171450">
              <a:buFont typeface="Arial" panose="020B0604020202020204" pitchFamily="34" charset="0"/>
              <a:buChar char="•"/>
            </a:pPr>
            <a:r>
              <a:rPr lang="en-US" sz="1300" dirty="0">
                <a:latin typeface="Quicksand" panose="02070303000000060000" pitchFamily="18" charset="0"/>
              </a:rPr>
              <a:t>Updating of Reports</a:t>
            </a:r>
          </a:p>
        </p:txBody>
      </p:sp>
      <p:sp>
        <p:nvSpPr>
          <p:cNvPr id="53" name="TextBox 52">
            <a:extLst>
              <a:ext uri="{FF2B5EF4-FFF2-40B4-BE49-F238E27FC236}">
                <a16:creationId xmlns:a16="http://schemas.microsoft.com/office/drawing/2014/main" id="{FCD4306C-C0F8-4D9E-9ED9-21ED2AEAFE16}"/>
              </a:ext>
            </a:extLst>
          </p:cNvPr>
          <p:cNvSpPr txBox="1"/>
          <p:nvPr/>
        </p:nvSpPr>
        <p:spPr>
          <a:xfrm>
            <a:off x="5158515" y="1842738"/>
            <a:ext cx="2442435" cy="1292662"/>
          </a:xfrm>
          <a:prstGeom prst="rect">
            <a:avLst/>
          </a:prstGeom>
          <a:noFill/>
        </p:spPr>
        <p:txBody>
          <a:bodyPr wrap="square" lIns="0" rIns="0" rtlCol="0" anchor="t">
            <a:spAutoFit/>
          </a:bodyPr>
          <a:lstStyle/>
          <a:p>
            <a:r>
              <a:rPr lang="en-US" sz="1300" u="sng" dirty="0">
                <a:latin typeface="Quicksand" panose="02070303000000060000" pitchFamily="18" charset="0"/>
              </a:rPr>
              <a:t>Financial Report Module</a:t>
            </a:r>
          </a:p>
          <a:p>
            <a:pPr marL="285750" indent="-285750">
              <a:buFont typeface="Arial" panose="020B0604020202020204" pitchFamily="34" charset="0"/>
              <a:buChar char="•"/>
            </a:pPr>
            <a:r>
              <a:rPr lang="en-US" sz="1300" dirty="0">
                <a:latin typeface="Quicksand" panose="02070303000000060000" pitchFamily="18" charset="0"/>
              </a:rPr>
              <a:t>Exporting Reports</a:t>
            </a:r>
          </a:p>
          <a:p>
            <a:endParaRPr lang="en-US" sz="1300" dirty="0">
              <a:latin typeface="Quicksand" panose="02070303000000060000" pitchFamily="18" charset="0"/>
            </a:endParaRPr>
          </a:p>
          <a:p>
            <a:r>
              <a:rPr lang="en-US" sz="1300" u="sng" dirty="0">
                <a:latin typeface="Quicksand" panose="02070303000000060000" pitchFamily="18" charset="0"/>
              </a:rPr>
              <a:t>Attendance Module</a:t>
            </a:r>
          </a:p>
          <a:p>
            <a:pPr marL="285750" indent="-285750">
              <a:buFont typeface="Arial" panose="020B0604020202020204" pitchFamily="34" charset="0"/>
              <a:buChar char="•"/>
            </a:pPr>
            <a:r>
              <a:rPr lang="en-US" sz="1300" dirty="0">
                <a:latin typeface="Quicksand" panose="02070303000000060000" pitchFamily="18" charset="0"/>
              </a:rPr>
              <a:t>Push Notifications for Attendance Taking</a:t>
            </a:r>
          </a:p>
        </p:txBody>
      </p:sp>
      <p:sp>
        <p:nvSpPr>
          <p:cNvPr id="55" name="TextBox 54">
            <a:extLst>
              <a:ext uri="{FF2B5EF4-FFF2-40B4-BE49-F238E27FC236}">
                <a16:creationId xmlns:a16="http://schemas.microsoft.com/office/drawing/2014/main" id="{A44C17B5-BED8-494A-B49A-CB2006B5E1EA}"/>
              </a:ext>
            </a:extLst>
          </p:cNvPr>
          <p:cNvSpPr txBox="1"/>
          <p:nvPr/>
        </p:nvSpPr>
        <p:spPr>
          <a:xfrm>
            <a:off x="3258596" y="3624404"/>
            <a:ext cx="2442435" cy="1692771"/>
          </a:xfrm>
          <a:prstGeom prst="rect">
            <a:avLst/>
          </a:prstGeom>
          <a:noFill/>
        </p:spPr>
        <p:txBody>
          <a:bodyPr wrap="square" lIns="0" rIns="0" rtlCol="0" anchor="t">
            <a:spAutoFit/>
          </a:bodyPr>
          <a:lstStyle/>
          <a:p>
            <a:pPr algn="just"/>
            <a:r>
              <a:rPr lang="en-US" sz="1300" u="sng" dirty="0">
                <a:latin typeface="Quicksand" panose="02070303000000060000" pitchFamily="18" charset="0"/>
              </a:rPr>
              <a:t>Search Module</a:t>
            </a:r>
          </a:p>
          <a:p>
            <a:pPr marL="285750" indent="-285750" algn="just">
              <a:buFont typeface="Arial" panose="020B0604020202020204" pitchFamily="34" charset="0"/>
              <a:buChar char="•"/>
            </a:pPr>
            <a:r>
              <a:rPr lang="en-US" sz="1300" dirty="0">
                <a:latin typeface="Quicksand" panose="02070303000000060000" pitchFamily="18" charset="0"/>
              </a:rPr>
              <a:t>Search Tutors</a:t>
            </a:r>
          </a:p>
          <a:p>
            <a:pPr marL="285750" indent="-285750" algn="just">
              <a:buFont typeface="Arial" panose="020B0604020202020204" pitchFamily="34" charset="0"/>
              <a:buChar char="•"/>
            </a:pPr>
            <a:r>
              <a:rPr lang="en-US" sz="1300" dirty="0">
                <a:latin typeface="Quicksand" panose="02070303000000060000" pitchFamily="18" charset="0"/>
              </a:rPr>
              <a:t>Search Students</a:t>
            </a:r>
          </a:p>
          <a:p>
            <a:pPr marL="285750" indent="-285750" algn="just">
              <a:buFont typeface="Arial" panose="020B0604020202020204" pitchFamily="34" charset="0"/>
              <a:buChar char="•"/>
            </a:pPr>
            <a:r>
              <a:rPr lang="en-US" sz="1300" dirty="0">
                <a:latin typeface="Quicksand" panose="02070303000000060000" pitchFamily="18" charset="0"/>
              </a:rPr>
              <a:t>Search Reports</a:t>
            </a:r>
          </a:p>
          <a:p>
            <a:pPr algn="just"/>
            <a:r>
              <a:rPr lang="en-US" sz="1300" u="sng" dirty="0">
                <a:latin typeface="Quicksand" panose="02070303000000060000" pitchFamily="18" charset="0"/>
              </a:rPr>
              <a:t>Financial Report Module</a:t>
            </a:r>
          </a:p>
          <a:p>
            <a:pPr marL="285750" indent="-285750" algn="just">
              <a:buFont typeface="Arial" panose="020B0604020202020204" pitchFamily="34" charset="0"/>
              <a:buChar char="•"/>
            </a:pPr>
            <a:r>
              <a:rPr lang="en-US" sz="1300" dirty="0">
                <a:latin typeface="Quicksand" panose="02070303000000060000" pitchFamily="18" charset="0"/>
              </a:rPr>
              <a:t>Calculations</a:t>
            </a:r>
          </a:p>
          <a:p>
            <a:pPr marL="285750" indent="-285750" algn="just">
              <a:buFont typeface="Arial" panose="020B0604020202020204" pitchFamily="34" charset="0"/>
              <a:buChar char="•"/>
            </a:pPr>
            <a:r>
              <a:rPr lang="en-US" sz="1300" dirty="0">
                <a:latin typeface="Quicksand" panose="02070303000000060000" pitchFamily="18" charset="0"/>
              </a:rPr>
              <a:t>Exporting</a:t>
            </a:r>
          </a:p>
          <a:p>
            <a:pPr marL="285750" indent="-285750" algn="just">
              <a:buFont typeface="Arial" panose="020B0604020202020204" pitchFamily="34" charset="0"/>
              <a:buChar char="•"/>
            </a:pPr>
            <a:r>
              <a:rPr lang="en-US" sz="1300" dirty="0">
                <a:latin typeface="Quicksand" panose="02070303000000060000" pitchFamily="18" charset="0"/>
              </a:rPr>
              <a:t>Viewing</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53599" y="3736977"/>
            <a:ext cx="2967469" cy="1523494"/>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Mid Term Presentation </a:t>
            </a:r>
            <a:endParaRPr lang="en-US" sz="1400" u="sng" dirty="0">
              <a:solidFill>
                <a:schemeClr val="tx1">
                  <a:lumMod val="65000"/>
                  <a:lumOff val="35000"/>
                </a:schemeClr>
              </a:solidFill>
              <a:latin typeface="Quicksand" panose="02070303000000060000" pitchFamily="18" charset="0"/>
            </a:endParaRPr>
          </a:p>
          <a:p>
            <a:r>
              <a:rPr lang="en-US" sz="1300" u="sng" dirty="0">
                <a:latin typeface="Quicksand" panose="02070303000000060000" pitchFamily="18" charset="0"/>
              </a:rPr>
              <a:t>Payment Tracking Module</a:t>
            </a:r>
          </a:p>
          <a:p>
            <a:pPr marL="285750" indent="-285750">
              <a:buFont typeface="Arial" panose="020B0604020202020204" pitchFamily="34" charset="0"/>
              <a:buChar char="•"/>
            </a:pPr>
            <a:r>
              <a:rPr lang="en-US" sz="1300" dirty="0">
                <a:latin typeface="Quicksand" panose="02070303000000060000" pitchFamily="18" charset="0"/>
              </a:rPr>
              <a:t>SMS Reminders</a:t>
            </a: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Tutor Attendance Taking</a:t>
            </a:r>
          </a:p>
          <a:p>
            <a:pPr marL="285750" indent="-285750">
              <a:buFont typeface="Arial" panose="020B0604020202020204" pitchFamily="34" charset="0"/>
              <a:buChar char="•"/>
            </a:pPr>
            <a:r>
              <a:rPr lang="en-US" sz="1300" dirty="0">
                <a:latin typeface="Quicksand" panose="02070303000000060000" pitchFamily="18" charset="0"/>
              </a:rPr>
              <a:t>Student Attendance Taking</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65295" y="2052863"/>
            <a:ext cx="2403222" cy="584775"/>
          </a:xfrm>
          <a:prstGeom prst="rect">
            <a:avLst/>
          </a:prstGeom>
          <a:noFill/>
        </p:spPr>
        <p:txBody>
          <a:bodyPr wrap="none" rtlCol="0">
            <a:spAutoFit/>
          </a:bodyPr>
          <a:lstStyle/>
          <a:p>
            <a:r>
              <a:rPr lang="en-US" sz="3200" b="1" dirty="0">
                <a:latin typeface="Quicksand" panose="02070303000000060000" pitchFamily="18" charset="0"/>
              </a:rPr>
              <a:t>Iteration 5</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486983" y="4403780"/>
            <a:ext cx="2417650" cy="584775"/>
          </a:xfrm>
          <a:prstGeom prst="rect">
            <a:avLst/>
          </a:prstGeom>
          <a:noFill/>
        </p:spPr>
        <p:txBody>
          <a:bodyPr wrap="none" rtlCol="0">
            <a:spAutoFit/>
          </a:bodyPr>
          <a:lstStyle/>
          <a:p>
            <a:r>
              <a:rPr lang="en-US" sz="3200" b="1" dirty="0">
                <a:latin typeface="Quicksand" panose="02070303000000060000" pitchFamily="18" charset="0"/>
              </a:rPr>
              <a:t>Iteration 6</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08369" y="4496053"/>
            <a:ext cx="2412840" cy="584775"/>
          </a:xfrm>
          <a:prstGeom prst="rect">
            <a:avLst/>
          </a:prstGeom>
          <a:noFill/>
        </p:spPr>
        <p:txBody>
          <a:bodyPr wrap="none" rtlCol="0">
            <a:spAutoFit/>
          </a:bodyPr>
          <a:lstStyle/>
          <a:p>
            <a:r>
              <a:rPr lang="en-US" sz="3200" b="1" dirty="0">
                <a:latin typeface="Quicksand" panose="02070303000000060000" pitchFamily="18" charset="0"/>
              </a:rPr>
              <a:t>Iteration 8</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7695" y="2052863"/>
            <a:ext cx="2395207" cy="584775"/>
          </a:xfrm>
          <a:prstGeom prst="rect">
            <a:avLst/>
          </a:prstGeom>
          <a:noFill/>
        </p:spPr>
        <p:txBody>
          <a:bodyPr wrap="none" rtlCol="0">
            <a:spAutoFit/>
          </a:bodyPr>
          <a:lstStyle/>
          <a:p>
            <a:r>
              <a:rPr lang="en-US" sz="3200" b="1" dirty="0">
                <a:latin typeface="Quicksand" panose="02070303000000060000" pitchFamily="18" charset="0"/>
              </a:rPr>
              <a:t>Iteration 7</a:t>
            </a:r>
          </a:p>
        </p:txBody>
      </p:sp>
      <p:sp>
        <p:nvSpPr>
          <p:cNvPr id="61" name="TextBox 60">
            <a:extLst>
              <a:ext uri="{FF2B5EF4-FFF2-40B4-BE49-F238E27FC236}">
                <a16:creationId xmlns:a16="http://schemas.microsoft.com/office/drawing/2014/main" id="{3065674D-67A1-481B-A36E-7AB487A2BCC2}"/>
              </a:ext>
            </a:extLst>
          </p:cNvPr>
          <p:cNvSpPr txBox="1"/>
          <p:nvPr/>
        </p:nvSpPr>
        <p:spPr>
          <a:xfrm rot="16200000">
            <a:off x="7365457" y="2052863"/>
            <a:ext cx="2417650" cy="584775"/>
          </a:xfrm>
          <a:prstGeom prst="rect">
            <a:avLst/>
          </a:prstGeom>
          <a:noFill/>
        </p:spPr>
        <p:txBody>
          <a:bodyPr wrap="none" rtlCol="0">
            <a:spAutoFit/>
          </a:bodyPr>
          <a:lstStyle/>
          <a:p>
            <a:r>
              <a:rPr lang="en-US" sz="3200" b="1" dirty="0">
                <a:latin typeface="Quicksand" panose="02070303000000060000" pitchFamily="18" charset="0"/>
              </a:rPr>
              <a:t>Iteration 9</a:t>
            </a:r>
          </a:p>
        </p:txBody>
      </p:sp>
      <p:sp>
        <p:nvSpPr>
          <p:cNvPr id="65" name="TextBox 64">
            <a:extLst>
              <a:ext uri="{FF2B5EF4-FFF2-40B4-BE49-F238E27FC236}">
                <a16:creationId xmlns:a16="http://schemas.microsoft.com/office/drawing/2014/main" id="{077797E9-124F-4657-9A77-9B314B329E1D}"/>
              </a:ext>
            </a:extLst>
          </p:cNvPr>
          <p:cNvSpPr txBox="1"/>
          <p:nvPr/>
        </p:nvSpPr>
        <p:spPr>
          <a:xfrm>
            <a:off x="9113091" y="1825881"/>
            <a:ext cx="2967469" cy="170816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Poster Submission</a:t>
            </a:r>
            <a:endParaRPr lang="en-US" sz="1400" u="sng" dirty="0">
              <a:latin typeface="Quicksand" panose="02070303000000060000" pitchFamily="18" charset="0"/>
            </a:endParaRPr>
          </a:p>
          <a:p>
            <a:pPr algn="just"/>
            <a:r>
              <a:rPr lang="en-US" sz="1300" u="sng" dirty="0">
                <a:latin typeface="Quicksand" panose="02070303000000060000" pitchFamily="18" charset="0"/>
              </a:rPr>
              <a:t>Payment Tracking Module</a:t>
            </a:r>
          </a:p>
          <a:p>
            <a:pPr marL="171450" indent="-171450" algn="just">
              <a:buFont typeface="Arial" panose="020B0604020202020204" pitchFamily="34" charset="0"/>
              <a:buChar char="•"/>
            </a:pPr>
            <a:r>
              <a:rPr lang="en-US" sz="1300" dirty="0">
                <a:latin typeface="Quicksand" panose="02070303000000060000" pitchFamily="18" charset="0"/>
              </a:rPr>
              <a:t>Payment Tracking</a:t>
            </a:r>
          </a:p>
          <a:p>
            <a:pPr algn="just"/>
            <a:r>
              <a:rPr lang="en-US" sz="1300" u="sng" dirty="0">
                <a:latin typeface="Quicksand" panose="02070303000000060000" pitchFamily="18" charset="0"/>
              </a:rPr>
              <a:t>Receipts Module</a:t>
            </a:r>
          </a:p>
          <a:p>
            <a:pPr marL="285750" indent="-285750" algn="just">
              <a:buFont typeface="Arial" panose="020B0604020202020204" pitchFamily="34" charset="0"/>
              <a:buChar char="•"/>
            </a:pPr>
            <a:r>
              <a:rPr lang="en-US" sz="1300" dirty="0">
                <a:latin typeface="Quicksand" panose="02070303000000060000" pitchFamily="18" charset="0"/>
              </a:rPr>
              <a:t>Tutor </a:t>
            </a:r>
            <a:r>
              <a:rPr lang="en-US" sz="1300" dirty="0" err="1">
                <a:latin typeface="Quicksand" panose="02070303000000060000" pitchFamily="18" charset="0"/>
              </a:rPr>
              <a:t>Payslips</a:t>
            </a:r>
            <a:endParaRPr lang="en-US" sz="1300" dirty="0">
              <a:latin typeface="Quicksand" panose="02070303000000060000" pitchFamily="18" charset="0"/>
            </a:endParaRPr>
          </a:p>
          <a:p>
            <a:pPr marL="285750" indent="-285750" algn="just">
              <a:buFont typeface="Arial" panose="020B0604020202020204" pitchFamily="34" charset="0"/>
              <a:buChar char="•"/>
            </a:pPr>
            <a:r>
              <a:rPr lang="en-US" sz="1300" dirty="0">
                <a:latin typeface="Quicksand" panose="02070303000000060000" pitchFamily="18" charset="0"/>
              </a:rPr>
              <a:t>Student Payment Receipts</a:t>
            </a:r>
          </a:p>
          <a:p>
            <a:pPr algn="just"/>
            <a:endParaRPr lang="en-US" sz="1300" dirty="0">
              <a:latin typeface="Quicksand" panose="02070303000000060000" pitchFamily="18" charset="0"/>
            </a:endParaRPr>
          </a:p>
          <a:p>
            <a:pPr algn="just"/>
            <a:r>
              <a:rPr lang="en-US" sz="1300" dirty="0">
                <a:latin typeface="Quicksand" panose="02070303000000060000" pitchFamily="18" charset="0"/>
              </a:rPr>
              <a:t>Poster Preparation</a:t>
            </a:r>
          </a:p>
        </p:txBody>
      </p:sp>
      <p:sp>
        <p:nvSpPr>
          <p:cNvPr id="2" name="Rectangle 1">
            <a:extLst>
              <a:ext uri="{FF2B5EF4-FFF2-40B4-BE49-F238E27FC236}">
                <a16:creationId xmlns:a16="http://schemas.microsoft.com/office/drawing/2014/main" id="{22763754-A62E-4D14-93EF-3105F0D03D6A}"/>
              </a:ext>
            </a:extLst>
          </p:cNvPr>
          <p:cNvSpPr/>
          <p:nvPr/>
        </p:nvSpPr>
        <p:spPr>
          <a:xfrm>
            <a:off x="5524577" y="93665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54" name="Graphic 53">
            <a:extLst>
              <a:ext uri="{FF2B5EF4-FFF2-40B4-BE49-F238E27FC236}">
                <a16:creationId xmlns:a16="http://schemas.microsoft.com/office/drawing/2014/main" id="{F2EFDC48-9A7C-482B-9261-1F84D79B3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5602" y="929790"/>
            <a:ext cx="318977" cy="318977"/>
          </a:xfrm>
          <a:prstGeom prst="rect">
            <a:avLst/>
          </a:prstGeom>
        </p:spPr>
      </p:pic>
    </p:spTree>
    <p:extLst>
      <p:ext uri="{BB962C8B-B14F-4D97-AF65-F5344CB8AC3E}">
        <p14:creationId xmlns:p14="http://schemas.microsoft.com/office/powerpoint/2010/main" val="82480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2096456" y="3420994"/>
            <a:ext cx="8090420" cy="311862"/>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2975345" y="1356104"/>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 Nov – 16 Nov</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7821160" y="3386458"/>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8011661" y="5297552"/>
            <a:ext cx="283858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17 Nov – 27 Nov</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8011660" y="3386456"/>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3409687" y="1950592"/>
            <a:ext cx="2442435" cy="1492716"/>
          </a:xfrm>
          <a:prstGeom prst="rect">
            <a:avLst/>
          </a:prstGeom>
          <a:noFill/>
        </p:spPr>
        <p:txBody>
          <a:bodyPr wrap="square" lIns="0" rIns="0" rtlCol="0" anchor="t">
            <a:spAutoFit/>
          </a:bodyPr>
          <a:lstStyle/>
          <a:p>
            <a:pPr algn="just"/>
            <a:r>
              <a:rPr lang="en-US" sz="1300" u="sng" dirty="0">
                <a:latin typeface="Quicksand" panose="02070303000000060000" pitchFamily="18" charset="0"/>
              </a:rPr>
              <a:t>Dashboard Module</a:t>
            </a:r>
          </a:p>
          <a:p>
            <a:pPr marL="171450" indent="-171450" algn="just">
              <a:buFont typeface="Arial" panose="020B0604020202020204" pitchFamily="34" charset="0"/>
              <a:buChar char="•"/>
            </a:pPr>
            <a:r>
              <a:rPr lang="en-US" sz="1300" dirty="0">
                <a:latin typeface="Quicksand" panose="02070303000000060000" pitchFamily="18" charset="0"/>
              </a:rPr>
              <a:t>Financial Report Overview</a:t>
            </a:r>
          </a:p>
          <a:p>
            <a:pPr marL="171450" indent="-171450" algn="just">
              <a:buFont typeface="Arial" panose="020B0604020202020204" pitchFamily="34" charset="0"/>
              <a:buChar char="•"/>
            </a:pPr>
            <a:r>
              <a:rPr lang="en-US" sz="1300" dirty="0">
                <a:latin typeface="Quicksand" panose="02070303000000060000" pitchFamily="18" charset="0"/>
              </a:rPr>
              <a:t>Overdue Payments</a:t>
            </a:r>
          </a:p>
          <a:p>
            <a:pPr marL="171450" indent="-171450" algn="just">
              <a:buFont typeface="Arial" panose="020B0604020202020204" pitchFamily="34" charset="0"/>
              <a:buChar char="•"/>
            </a:pPr>
            <a:r>
              <a:rPr lang="en-US" sz="1300" dirty="0">
                <a:latin typeface="Quicksand" panose="02070303000000060000" pitchFamily="18" charset="0"/>
              </a:rPr>
              <a:t>Class Information</a:t>
            </a:r>
          </a:p>
          <a:p>
            <a:pPr marL="171450" indent="-171450" algn="just">
              <a:buFont typeface="Arial" panose="020B0604020202020204" pitchFamily="34" charset="0"/>
              <a:buChar char="•"/>
            </a:pPr>
            <a:endParaRPr lang="en-US" sz="1300" dirty="0">
              <a:latin typeface="Quicksand" panose="02070303000000060000" pitchFamily="18" charset="0"/>
            </a:endParaRPr>
          </a:p>
          <a:p>
            <a:pPr algn="just"/>
            <a:r>
              <a:rPr lang="en-US" sz="1300" dirty="0">
                <a:latin typeface="Quicksand" panose="02070303000000060000" pitchFamily="18" charset="0"/>
              </a:rPr>
              <a:t>Final Presentation Preparation</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1575669" y="2052863"/>
            <a:ext cx="2595582" cy="584775"/>
          </a:xfrm>
          <a:prstGeom prst="rect">
            <a:avLst/>
          </a:prstGeom>
          <a:noFill/>
        </p:spPr>
        <p:txBody>
          <a:bodyPr wrap="none" rtlCol="0">
            <a:spAutoFit/>
          </a:bodyPr>
          <a:lstStyle/>
          <a:p>
            <a:r>
              <a:rPr lang="en-US" sz="3200" b="1" dirty="0">
                <a:latin typeface="Quicksand" panose="02070303000000060000" pitchFamily="18" charset="0"/>
              </a:rPr>
              <a:t>Iteration 10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6504173" y="4403780"/>
            <a:ext cx="2441694" cy="584775"/>
          </a:xfrm>
          <a:prstGeom prst="rect">
            <a:avLst/>
          </a:prstGeom>
          <a:noFill/>
        </p:spPr>
        <p:txBody>
          <a:bodyPr wrap="none" rtlCol="0">
            <a:spAutoFit/>
          </a:bodyPr>
          <a:lstStyle/>
          <a:p>
            <a:r>
              <a:rPr lang="en-US" sz="3200" b="1" dirty="0">
                <a:latin typeface="Quicksand" panose="02070303000000060000" pitchFamily="18" charset="0"/>
              </a:rPr>
              <a:t>Iteration 11</a:t>
            </a:r>
          </a:p>
        </p:txBody>
      </p:sp>
      <p:pic>
        <p:nvPicPr>
          <p:cNvPr id="54" name="Graphic 53">
            <a:extLst>
              <a:ext uri="{FF2B5EF4-FFF2-40B4-BE49-F238E27FC236}">
                <a16:creationId xmlns:a16="http://schemas.microsoft.com/office/drawing/2014/main" id="{1949A54C-1D41-412F-A3D9-69B5E64BF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9687" y="890248"/>
            <a:ext cx="318977" cy="318977"/>
          </a:xfrm>
          <a:prstGeom prst="rect">
            <a:avLst/>
          </a:prstGeom>
        </p:spPr>
      </p:pic>
      <p:sp>
        <p:nvSpPr>
          <p:cNvPr id="63" name="TextBox 62">
            <a:extLst>
              <a:ext uri="{FF2B5EF4-FFF2-40B4-BE49-F238E27FC236}">
                <a16:creationId xmlns:a16="http://schemas.microsoft.com/office/drawing/2014/main" id="{DA7AF750-F5DC-47B3-9201-EFA2C8702E99}"/>
              </a:ext>
            </a:extLst>
          </p:cNvPr>
          <p:cNvSpPr txBox="1"/>
          <p:nvPr/>
        </p:nvSpPr>
        <p:spPr>
          <a:xfrm>
            <a:off x="3851544" y="881104"/>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66" name="TextBox 65">
            <a:extLst>
              <a:ext uri="{FF2B5EF4-FFF2-40B4-BE49-F238E27FC236}">
                <a16:creationId xmlns:a16="http://schemas.microsoft.com/office/drawing/2014/main" id="{013E3CF0-0035-4E63-859D-94055431C1AA}"/>
              </a:ext>
            </a:extLst>
          </p:cNvPr>
          <p:cNvSpPr txBox="1"/>
          <p:nvPr/>
        </p:nvSpPr>
        <p:spPr>
          <a:xfrm>
            <a:off x="8281049" y="4043886"/>
            <a:ext cx="2738885" cy="1169551"/>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Final Presentation </a:t>
            </a:r>
          </a:p>
          <a:p>
            <a:pPr algn="just"/>
            <a:endParaRPr lang="en-US" sz="1400" b="1" u="sng" dirty="0">
              <a:solidFill>
                <a:srgbClr val="C00000"/>
              </a:solidFill>
              <a:latin typeface="Quicksand" panose="02070303000000060000" pitchFamily="18" charset="0"/>
            </a:endParaRPr>
          </a:p>
          <a:p>
            <a:pPr algn="just"/>
            <a:r>
              <a:rPr lang="en-US" sz="1400" dirty="0">
                <a:latin typeface="Quicksand" panose="02070303000000060000" pitchFamily="18" charset="0"/>
              </a:rPr>
              <a:t>Final Preparation</a:t>
            </a:r>
          </a:p>
          <a:p>
            <a:pPr algn="just"/>
            <a:endParaRPr lang="en-US" sz="1400" dirty="0">
              <a:latin typeface="Quicksand" panose="02070303000000060000" pitchFamily="18" charset="0"/>
            </a:endParaRPr>
          </a:p>
          <a:p>
            <a:pPr algn="just"/>
            <a:r>
              <a:rPr lang="en-US" sz="1400" dirty="0">
                <a:latin typeface="Quicksand" panose="02070303000000060000" pitchFamily="18" charset="0"/>
              </a:rPr>
              <a:t>UI Enhancement</a:t>
            </a:r>
          </a:p>
        </p:txBody>
      </p:sp>
    </p:spTree>
    <p:extLst>
      <p:ext uri="{BB962C8B-B14F-4D97-AF65-F5344CB8AC3E}">
        <p14:creationId xmlns:p14="http://schemas.microsoft.com/office/powerpoint/2010/main" val="367937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006719"/>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838200" y="922469"/>
            <a:ext cx="2855256" cy="2396112"/>
            <a:chOff x="1470660" y="1398648"/>
            <a:chExt cx="2855256" cy="2396112"/>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a:off x="1661159" y="1398648"/>
              <a:ext cx="2664757"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6 Jun – 20 Jun</a:t>
              </a: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CB94BFA-E316-439C-B31E-6EF6D22349F3}"/>
              </a:ext>
            </a:extLst>
          </p:cNvPr>
          <p:cNvGrpSpPr/>
          <p:nvPr/>
        </p:nvGrpSpPr>
        <p:grpSpPr>
          <a:xfrm>
            <a:off x="4745692" y="922469"/>
            <a:ext cx="2855256" cy="2396112"/>
            <a:chOff x="1470660" y="1398648"/>
            <a:chExt cx="2855256"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2664757"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5 Jul – 19 Jul</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6" name="Teardrop 45">
            <a:extLst>
              <a:ext uri="{FF2B5EF4-FFF2-40B4-BE49-F238E27FC236}">
                <a16:creationId xmlns:a16="http://schemas.microsoft.com/office/drawing/2014/main" id="{7D4A3E27-B3B3-4DB0-9A65-8BA854B91049}"/>
              </a:ext>
            </a:extLst>
          </p:cNvPr>
          <p:cNvSpPr/>
          <p:nvPr/>
        </p:nvSpPr>
        <p:spPr>
          <a:xfrm rot="2700000" flipV="1">
            <a:off x="2791946" y="2952823"/>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47" name="Arrow: Pentagon 46">
            <a:extLst>
              <a:ext uri="{FF2B5EF4-FFF2-40B4-BE49-F238E27FC236}">
                <a16:creationId xmlns:a16="http://schemas.microsoft.com/office/drawing/2014/main" id="{02FC597B-CF83-4013-81DA-458DCEDC9A8B}"/>
              </a:ext>
            </a:extLst>
          </p:cNvPr>
          <p:cNvSpPr/>
          <p:nvPr/>
        </p:nvSpPr>
        <p:spPr>
          <a:xfrm>
            <a:off x="2982447" y="4863917"/>
            <a:ext cx="2664757"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21 Jun – 4 Jul</a:t>
            </a:r>
          </a:p>
        </p:txBody>
      </p:sp>
      <p:cxnSp>
        <p:nvCxnSpPr>
          <p:cNvPr id="48" name="Straight Connector 47">
            <a:extLst>
              <a:ext uri="{FF2B5EF4-FFF2-40B4-BE49-F238E27FC236}">
                <a16:creationId xmlns:a16="http://schemas.microsoft.com/office/drawing/2014/main" id="{989E597F-096E-4C7B-AD21-81DAE9D49BB6}"/>
              </a:ext>
            </a:extLst>
          </p:cNvPr>
          <p:cNvCxnSpPr/>
          <p:nvPr/>
        </p:nvCxnSpPr>
        <p:spPr>
          <a:xfrm>
            <a:off x="2982446" y="2952821"/>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ardrop 48">
            <a:extLst>
              <a:ext uri="{FF2B5EF4-FFF2-40B4-BE49-F238E27FC236}">
                <a16:creationId xmlns:a16="http://schemas.microsoft.com/office/drawing/2014/main" id="{1DBE2EF8-6ACE-4246-B069-67E5FF1065D1}"/>
              </a:ext>
            </a:extLst>
          </p:cNvPr>
          <p:cNvSpPr/>
          <p:nvPr/>
        </p:nvSpPr>
        <p:spPr>
          <a:xfrm rot="2700000" flipV="1">
            <a:off x="6699438" y="2952823"/>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6889939" y="4863917"/>
            <a:ext cx="3296050"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20 Jul – 3 Aug</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6889938" y="2952821"/>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EC578C-4406-4C1F-AD04-CE56C1023473}"/>
              </a:ext>
            </a:extLst>
          </p:cNvPr>
          <p:cNvSpPr txBox="1"/>
          <p:nvPr/>
        </p:nvSpPr>
        <p:spPr>
          <a:xfrm>
            <a:off x="1272542" y="1471229"/>
            <a:ext cx="2952637" cy="130805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Proposal Submission</a:t>
            </a:r>
            <a:endParaRPr lang="en-US" sz="1300" dirty="0">
              <a:latin typeface="Quicksand" panose="02070303000000060000" pitchFamily="18" charset="0"/>
            </a:endParaRPr>
          </a:p>
          <a:p>
            <a:pPr marL="171450" indent="-171450">
              <a:buFont typeface="Arial" panose="020B0604020202020204" pitchFamily="34" charset="0"/>
              <a:buChar char="•"/>
            </a:pPr>
            <a:r>
              <a:rPr lang="en-US" sz="1300" dirty="0">
                <a:latin typeface="Quicksand" panose="02070303000000060000" pitchFamily="18" charset="0"/>
              </a:rPr>
              <a:t>Requirements Gathering</a:t>
            </a:r>
          </a:p>
          <a:p>
            <a:pPr marL="171450" indent="-171450">
              <a:buFont typeface="Arial" panose="020B0604020202020204" pitchFamily="34" charset="0"/>
              <a:buChar char="•"/>
            </a:pPr>
            <a:r>
              <a:rPr lang="en-US" sz="1300" dirty="0">
                <a:latin typeface="Quicksand" panose="02070303000000060000" pitchFamily="18" charset="0"/>
              </a:rPr>
              <a:t>Technical Research</a:t>
            </a:r>
          </a:p>
          <a:p>
            <a:pPr marL="171450" indent="-171450">
              <a:buFont typeface="Arial" panose="020B0604020202020204" pitchFamily="34" charset="0"/>
              <a:buChar char="•"/>
            </a:pPr>
            <a:r>
              <a:rPr lang="en-US" sz="1300" dirty="0">
                <a:latin typeface="Quicksand" panose="02070303000000060000" pitchFamily="18" charset="0"/>
              </a:rPr>
              <a:t>Logo Design</a:t>
            </a:r>
          </a:p>
          <a:p>
            <a:pPr marL="171450" indent="-171450">
              <a:buFont typeface="Arial" panose="020B0604020202020204" pitchFamily="34" charset="0"/>
              <a:buChar char="•"/>
            </a:pPr>
            <a:r>
              <a:rPr lang="en-US" sz="1300" dirty="0">
                <a:latin typeface="Quicksand" panose="02070303000000060000" pitchFamily="18" charset="0"/>
              </a:rPr>
              <a:t>Roles Assignment</a:t>
            </a:r>
          </a:p>
          <a:p>
            <a:pPr marL="171450" indent="-171450">
              <a:buFont typeface="Arial" panose="020B0604020202020204" pitchFamily="34" charset="0"/>
              <a:buChar char="•"/>
            </a:pPr>
            <a:r>
              <a:rPr lang="en-US" sz="1300" dirty="0">
                <a:latin typeface="Quicksand" panose="02070303000000060000" pitchFamily="18" charset="0"/>
              </a:rPr>
              <a:t>Proposal Preparation</a:t>
            </a:r>
          </a:p>
        </p:txBody>
      </p:sp>
      <p:sp>
        <p:nvSpPr>
          <p:cNvPr id="53" name="TextBox 52">
            <a:extLst>
              <a:ext uri="{FF2B5EF4-FFF2-40B4-BE49-F238E27FC236}">
                <a16:creationId xmlns:a16="http://schemas.microsoft.com/office/drawing/2014/main" id="{FCD4306C-C0F8-4D9E-9ED9-21ED2AEAFE16}"/>
              </a:ext>
            </a:extLst>
          </p:cNvPr>
          <p:cNvSpPr txBox="1"/>
          <p:nvPr/>
        </p:nvSpPr>
        <p:spPr>
          <a:xfrm>
            <a:off x="8024559" y="930540"/>
            <a:ext cx="2035161" cy="2292935"/>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Test Cases Design</a:t>
            </a:r>
          </a:p>
          <a:p>
            <a:pPr marL="285750" indent="-285750" algn="just">
              <a:buFont typeface="Arial" panose="020B0604020202020204" pitchFamily="34" charset="0"/>
              <a:buChar char="•"/>
            </a:pPr>
            <a:r>
              <a:rPr lang="en-US" sz="1300" dirty="0">
                <a:latin typeface="Quicksand" panose="02070303000000060000" pitchFamily="18" charset="0"/>
              </a:rPr>
              <a:t>UI Design </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Tutor Mgmt</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Student Mgmt Module</a:t>
            </a:r>
          </a:p>
          <a:p>
            <a:pPr marL="285750" indent="-285750" algn="just">
              <a:buFont typeface="Arial" panose="020B0604020202020204" pitchFamily="34" charset="0"/>
              <a:buChar char="•"/>
            </a:pPr>
            <a:r>
              <a:rPr lang="en-US" sz="1300" dirty="0">
                <a:latin typeface="Quicksand" panose="02070303000000060000" pitchFamily="18" charset="0"/>
              </a:rPr>
              <a:t>Creation (Sign Up)</a:t>
            </a:r>
          </a:p>
          <a:p>
            <a:pPr marL="285750" indent="-285750" algn="just">
              <a:buFont typeface="Arial" panose="020B0604020202020204" pitchFamily="34" charset="0"/>
              <a:buChar char="•"/>
            </a:pPr>
            <a:r>
              <a:rPr lang="en-US" sz="1300" dirty="0">
                <a:latin typeface="Quicksand" panose="02070303000000060000" pitchFamily="18" charset="0"/>
              </a:rPr>
              <a:t>Updating</a:t>
            </a:r>
          </a:p>
          <a:p>
            <a:pPr algn="just"/>
            <a:endParaRPr lang="en-US" sz="1300" dirty="0">
              <a:latin typeface="Quicksand" panose="02070303000000060000" pitchFamily="18" charset="0"/>
            </a:endParaRPr>
          </a:p>
        </p:txBody>
      </p:sp>
      <p:sp>
        <p:nvSpPr>
          <p:cNvPr id="55" name="TextBox 54">
            <a:extLst>
              <a:ext uri="{FF2B5EF4-FFF2-40B4-BE49-F238E27FC236}">
                <a16:creationId xmlns:a16="http://schemas.microsoft.com/office/drawing/2014/main" id="{A44C17B5-BED8-494A-B49A-CB2006B5E1EA}"/>
              </a:ext>
            </a:extLst>
          </p:cNvPr>
          <p:cNvSpPr txBox="1"/>
          <p:nvPr/>
        </p:nvSpPr>
        <p:spPr>
          <a:xfrm>
            <a:off x="3204769" y="3371201"/>
            <a:ext cx="2442435"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Design ER Diagram</a:t>
            </a:r>
          </a:p>
          <a:p>
            <a:pPr marL="285750" indent="-285750" algn="just">
              <a:buFont typeface="Arial" panose="020B0604020202020204" pitchFamily="34" charset="0"/>
              <a:buChar char="•"/>
            </a:pPr>
            <a:r>
              <a:rPr lang="en-US" sz="1300" dirty="0">
                <a:latin typeface="Quicksand" panose="02070303000000060000" pitchFamily="18" charset="0"/>
              </a:rPr>
              <a:t>Use Case Diagram</a:t>
            </a:r>
          </a:p>
          <a:p>
            <a:pPr marL="285750" indent="-285750" algn="just">
              <a:buFont typeface="Arial" panose="020B0604020202020204" pitchFamily="34" charset="0"/>
              <a:buChar char="•"/>
            </a:pPr>
            <a:r>
              <a:rPr lang="en-US" sz="1300" dirty="0">
                <a:latin typeface="Quicksand" panose="02070303000000060000" pitchFamily="18" charset="0"/>
              </a:rPr>
              <a:t>Sequence Diagrams</a:t>
            </a:r>
          </a:p>
          <a:p>
            <a:pPr marL="285750" indent="-285750" algn="just">
              <a:buFont typeface="Arial" panose="020B0604020202020204" pitchFamily="34" charset="0"/>
              <a:buChar char="•"/>
            </a:pPr>
            <a:r>
              <a:rPr lang="en-US" sz="1300" dirty="0">
                <a:latin typeface="Quicksand" panose="02070303000000060000" pitchFamily="18" charset="0"/>
              </a:rPr>
              <a:t>Firebase Database Setup</a:t>
            </a:r>
          </a:p>
          <a:p>
            <a:pPr marL="285750" indent="-285750" algn="just">
              <a:buFont typeface="Arial" panose="020B0604020202020204" pitchFamily="34" charset="0"/>
              <a:buChar char="•"/>
            </a:pPr>
            <a:r>
              <a:rPr lang="en-US" sz="1300" dirty="0">
                <a:latin typeface="Quicksand" panose="02070303000000060000" pitchFamily="18" charset="0"/>
              </a:rPr>
              <a:t>UI Design</a:t>
            </a:r>
          </a:p>
          <a:p>
            <a:pPr marL="285750" indent="-285750" algn="just">
              <a:buFont typeface="Arial" panose="020B0604020202020204" pitchFamily="34" charset="0"/>
              <a:buChar char="•"/>
            </a:pPr>
            <a:r>
              <a:rPr lang="en-US" sz="1300" dirty="0">
                <a:latin typeface="Quicksand" panose="02070303000000060000" pitchFamily="18" charset="0"/>
              </a:rPr>
              <a:t>Class Diagram</a:t>
            </a:r>
          </a:p>
          <a:p>
            <a:pPr marL="285750" indent="-285750" algn="just">
              <a:buFont typeface="Arial" panose="020B0604020202020204" pitchFamily="34" charset="0"/>
              <a:buChar char="•"/>
            </a:pPr>
            <a:r>
              <a:rPr lang="en-US" sz="1300" dirty="0">
                <a:latin typeface="Quicksand" panose="02070303000000060000" pitchFamily="18" charset="0"/>
              </a:rPr>
              <a:t>Wiki Update</a:t>
            </a:r>
          </a:p>
        </p:txBody>
      </p:sp>
      <p:sp>
        <p:nvSpPr>
          <p:cNvPr id="56" name="TextBox 55">
            <a:extLst>
              <a:ext uri="{FF2B5EF4-FFF2-40B4-BE49-F238E27FC236}">
                <a16:creationId xmlns:a16="http://schemas.microsoft.com/office/drawing/2014/main" id="{A6AA88F2-1968-411B-9653-04AEA1CC1FC2}"/>
              </a:ext>
            </a:extLst>
          </p:cNvPr>
          <p:cNvSpPr txBox="1"/>
          <p:nvPr/>
        </p:nvSpPr>
        <p:spPr>
          <a:xfrm>
            <a:off x="7176561" y="3298718"/>
            <a:ext cx="2640728"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Test Cases Design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highlight>
                  <a:srgbClr val="FFFF00"/>
                </a:highlight>
                <a:latin typeface="Quicksand" panose="02070303000000060000" pitchFamily="18" charset="0"/>
              </a:rPr>
              <a:t>Architecture Diagram</a:t>
            </a:r>
          </a:p>
          <a:p>
            <a:pPr marL="285750" indent="-285750" algn="just">
              <a:buFont typeface="Arial" panose="020B0604020202020204" pitchFamily="34" charset="0"/>
              <a:buChar char="•"/>
            </a:pPr>
            <a:r>
              <a:rPr lang="en-US" sz="1300" dirty="0">
                <a:highlight>
                  <a:srgbClr val="FFFF00"/>
                </a:highlight>
                <a:latin typeface="Quicksand" panose="02070303000000060000" pitchFamily="18" charset="0"/>
              </a:rPr>
              <a:t>As-Is Process Diagrams</a:t>
            </a:r>
          </a:p>
          <a:p>
            <a:pPr marL="285750" indent="-285750" algn="just">
              <a:buFont typeface="Arial" panose="020B0604020202020204" pitchFamily="34" charset="0"/>
              <a:buChar char="•"/>
            </a:pPr>
            <a:r>
              <a:rPr lang="en-US" sz="1300" dirty="0" err="1">
                <a:latin typeface="Quicksand" panose="02070303000000060000" pitchFamily="18" charset="0"/>
              </a:rPr>
              <a:t>ConnectionManager</a:t>
            </a:r>
            <a:endParaRPr lang="en-US" sz="1300" dirty="0">
              <a:latin typeface="Quicksand" panose="02070303000000060000" pitchFamily="18" charset="0"/>
            </a:endParaRPr>
          </a:p>
          <a:p>
            <a:pPr marL="285750" indent="-285750">
              <a:buFont typeface="Arial" panose="020B0604020202020204" pitchFamily="34" charset="0"/>
              <a:buChar char="•"/>
            </a:pPr>
            <a:r>
              <a:rPr lang="en-US" sz="1300" dirty="0">
                <a:latin typeface="Quicksand" panose="02070303000000060000" pitchFamily="18" charset="0"/>
              </a:rPr>
              <a:t>Conversion of methods </a:t>
            </a:r>
          </a:p>
          <a:p>
            <a:r>
              <a:rPr lang="en-US" sz="1300" dirty="0">
                <a:latin typeface="Quicksand" panose="02070303000000060000" pitchFamily="18" charset="0"/>
              </a:rPr>
              <a:t>      to call API</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486936" y="1619228"/>
            <a:ext cx="2446504" cy="584775"/>
          </a:xfrm>
          <a:prstGeom prst="rect">
            <a:avLst/>
          </a:prstGeom>
          <a:noFill/>
        </p:spPr>
        <p:txBody>
          <a:bodyPr wrap="none" rtlCol="0">
            <a:spAutoFit/>
          </a:bodyPr>
          <a:lstStyle/>
          <a:p>
            <a:r>
              <a:rPr lang="en-US" sz="3200" b="1" dirty="0">
                <a:latin typeface="Quicksand" panose="02070303000000060000" pitchFamily="18" charset="0"/>
              </a:rPr>
              <a:t>Iteration 0</a:t>
            </a:r>
          </a:p>
        </p:txBody>
      </p:sp>
      <p:sp>
        <p:nvSpPr>
          <p:cNvPr id="58" name="TextBox 57">
            <a:extLst>
              <a:ext uri="{FF2B5EF4-FFF2-40B4-BE49-F238E27FC236}">
                <a16:creationId xmlns:a16="http://schemas.microsoft.com/office/drawing/2014/main" id="{8AE77154-DDC5-485C-9E4C-927D408675AB}"/>
              </a:ext>
            </a:extLst>
          </p:cNvPr>
          <p:cNvSpPr txBox="1"/>
          <p:nvPr/>
        </p:nvSpPr>
        <p:spPr>
          <a:xfrm rot="16200000">
            <a:off x="1549500" y="3970145"/>
            <a:ext cx="2292615" cy="584775"/>
          </a:xfrm>
          <a:prstGeom prst="rect">
            <a:avLst/>
          </a:prstGeom>
          <a:noFill/>
        </p:spPr>
        <p:txBody>
          <a:bodyPr wrap="none" rtlCol="0">
            <a:spAutoFit/>
          </a:bodyPr>
          <a:lstStyle/>
          <a:p>
            <a:r>
              <a:rPr lang="en-US" sz="3200" b="1" dirty="0">
                <a:latin typeface="Quicksand" panose="02070303000000060000" pitchFamily="18" charset="0"/>
              </a:rPr>
              <a:t>Iteration 1</a:t>
            </a: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5412376" y="4062418"/>
            <a:ext cx="2404826" cy="584775"/>
          </a:xfrm>
          <a:prstGeom prst="rect">
            <a:avLst/>
          </a:prstGeom>
          <a:noFill/>
        </p:spPr>
        <p:txBody>
          <a:bodyPr wrap="none" rtlCol="0">
            <a:spAutoFit/>
          </a:bodyPr>
          <a:lstStyle/>
          <a:p>
            <a:r>
              <a:rPr lang="en-US" sz="3200" b="1" dirty="0">
                <a:latin typeface="Quicksand" panose="02070303000000060000" pitchFamily="18" charset="0"/>
              </a:rPr>
              <a:t>Iteration 3</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3456894" y="1619228"/>
            <a:ext cx="2396810" cy="584775"/>
          </a:xfrm>
          <a:prstGeom prst="rect">
            <a:avLst/>
          </a:prstGeom>
          <a:noFill/>
        </p:spPr>
        <p:txBody>
          <a:bodyPr wrap="none" rtlCol="0">
            <a:spAutoFit/>
          </a:bodyPr>
          <a:lstStyle/>
          <a:p>
            <a:r>
              <a:rPr lang="en-US" sz="3200" b="1" dirty="0">
                <a:latin typeface="Quicksand" panose="02070303000000060000" pitchFamily="18" charset="0"/>
              </a:rPr>
              <a:t>Iteration 2</a:t>
            </a:r>
          </a:p>
        </p:txBody>
      </p:sp>
      <p:sp>
        <p:nvSpPr>
          <p:cNvPr id="64" name="TextBox 63">
            <a:extLst>
              <a:ext uri="{FF2B5EF4-FFF2-40B4-BE49-F238E27FC236}">
                <a16:creationId xmlns:a16="http://schemas.microsoft.com/office/drawing/2014/main" id="{A1A8D057-E4E0-4F29-B478-5CBA336652FC}"/>
              </a:ext>
            </a:extLst>
          </p:cNvPr>
          <p:cNvSpPr txBox="1"/>
          <p:nvPr/>
        </p:nvSpPr>
        <p:spPr>
          <a:xfrm>
            <a:off x="7353059" y="5464605"/>
            <a:ext cx="283293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67" name="Graphic 66">
            <a:extLst>
              <a:ext uri="{FF2B5EF4-FFF2-40B4-BE49-F238E27FC236}">
                <a16:creationId xmlns:a16="http://schemas.microsoft.com/office/drawing/2014/main" id="{1CC6E19E-0927-4A9E-B1DF-B093A56DF1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939" y="5447660"/>
            <a:ext cx="318977" cy="318977"/>
          </a:xfrm>
          <a:prstGeom prst="rect">
            <a:avLst/>
          </a:prstGeom>
        </p:spPr>
      </p:pic>
      <p:pic>
        <p:nvPicPr>
          <p:cNvPr id="69" name="Graphic 68">
            <a:extLst>
              <a:ext uri="{FF2B5EF4-FFF2-40B4-BE49-F238E27FC236}">
                <a16:creationId xmlns:a16="http://schemas.microsoft.com/office/drawing/2014/main" id="{0228CF61-4E2D-4EFC-BA00-03A1EF155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1203" y="5900559"/>
            <a:ext cx="318977" cy="318977"/>
          </a:xfrm>
          <a:prstGeom prst="rect">
            <a:avLst/>
          </a:prstGeom>
        </p:spPr>
      </p:pic>
      <p:sp>
        <p:nvSpPr>
          <p:cNvPr id="71" name="TextBox 70">
            <a:extLst>
              <a:ext uri="{FF2B5EF4-FFF2-40B4-BE49-F238E27FC236}">
                <a16:creationId xmlns:a16="http://schemas.microsoft.com/office/drawing/2014/main" id="{74BFF337-E511-45A5-9C68-97B3FBBB21B5}"/>
              </a:ext>
            </a:extLst>
          </p:cNvPr>
          <p:cNvSpPr txBox="1"/>
          <p:nvPr/>
        </p:nvSpPr>
        <p:spPr>
          <a:xfrm>
            <a:off x="7353060" y="5891415"/>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2" name="Rectangle 1">
            <a:extLst>
              <a:ext uri="{FF2B5EF4-FFF2-40B4-BE49-F238E27FC236}">
                <a16:creationId xmlns:a16="http://schemas.microsoft.com/office/drawing/2014/main" id="{62F1A889-241E-4BB5-B99A-C46CB9308B99}"/>
              </a:ext>
            </a:extLst>
          </p:cNvPr>
          <p:cNvSpPr/>
          <p:nvPr/>
        </p:nvSpPr>
        <p:spPr>
          <a:xfrm>
            <a:off x="5231075" y="1422664"/>
            <a:ext cx="2976305" cy="1292662"/>
          </a:xfrm>
          <a:prstGeom prst="rect">
            <a:avLst/>
          </a:prstGeom>
        </p:spPr>
        <p:txBody>
          <a:bodyPr wrap="square">
            <a:spAutoFit/>
          </a:bodyPr>
          <a:lstStyle/>
          <a:p>
            <a:pPr algn="just"/>
            <a:r>
              <a:rPr lang="en-US" sz="1300" u="sng" dirty="0">
                <a:latin typeface="Quicksand" panose="02070303000000060000" pitchFamily="18" charset="0"/>
              </a:rPr>
              <a:t>Accounts Mgmt Module</a:t>
            </a:r>
          </a:p>
          <a:p>
            <a:pPr marL="285750" indent="-285750" algn="just">
              <a:buFont typeface="Arial" panose="020B0604020202020204" pitchFamily="34" charset="0"/>
              <a:buChar char="•"/>
            </a:pPr>
            <a:r>
              <a:rPr lang="en-US" sz="1300" dirty="0">
                <a:latin typeface="Quicksand" panose="02070303000000060000" pitchFamily="18" charset="0"/>
              </a:rPr>
              <a:t>Creation of Entity Classes</a:t>
            </a:r>
          </a:p>
          <a:p>
            <a:pPr marL="285750" indent="-285750">
              <a:buFont typeface="Arial" panose="020B0604020202020204" pitchFamily="34" charset="0"/>
              <a:buChar char="•"/>
            </a:pPr>
            <a:r>
              <a:rPr lang="en-US" sz="1300" dirty="0">
                <a:latin typeface="Quicksand" panose="02070303000000060000" pitchFamily="18" charset="0"/>
              </a:rPr>
              <a:t>Configurations for Firebase</a:t>
            </a:r>
          </a:p>
          <a:p>
            <a:pPr marL="285750" indent="-285750" algn="just">
              <a:buFont typeface="Arial" panose="020B0604020202020204" pitchFamily="34" charset="0"/>
              <a:buChar char="•"/>
            </a:pPr>
            <a:r>
              <a:rPr lang="en-US" sz="1300" dirty="0">
                <a:latin typeface="Quicksand" panose="02070303000000060000" pitchFamily="18" charset="0"/>
              </a:rPr>
              <a:t>Home Page</a:t>
            </a:r>
          </a:p>
          <a:p>
            <a:pPr marL="285750" indent="-285750" algn="just">
              <a:buFont typeface="Arial" panose="020B0604020202020204" pitchFamily="34" charset="0"/>
              <a:buChar char="•"/>
            </a:pPr>
            <a:r>
              <a:rPr lang="en-US" sz="1300" dirty="0">
                <a:latin typeface="Quicksand" panose="02070303000000060000" pitchFamily="18" charset="0"/>
              </a:rPr>
              <a:t>Login/Logout</a:t>
            </a:r>
          </a:p>
          <a:p>
            <a:pPr marL="285750" indent="-285750" algn="just">
              <a:buFont typeface="Arial" panose="020B0604020202020204" pitchFamily="34" charset="0"/>
              <a:buChar char="•"/>
            </a:pPr>
            <a:r>
              <a:rPr lang="en-US" sz="1300" dirty="0">
                <a:latin typeface="Quicksand" panose="02070303000000060000" pitchFamily="18" charset="0"/>
              </a:rPr>
              <a:t>Reset Password</a:t>
            </a:r>
          </a:p>
        </p:txBody>
      </p:sp>
      <p:pic>
        <p:nvPicPr>
          <p:cNvPr id="54" name="Graphic 53">
            <a:extLst>
              <a:ext uri="{FF2B5EF4-FFF2-40B4-BE49-F238E27FC236}">
                <a16:creationId xmlns:a16="http://schemas.microsoft.com/office/drawing/2014/main" id="{A78484E7-4FED-480C-901E-1A30F06971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903" y="5676157"/>
            <a:ext cx="418465" cy="418465"/>
          </a:xfrm>
          <a:prstGeom prst="rect">
            <a:avLst/>
          </a:prstGeom>
        </p:spPr>
      </p:pic>
      <p:sp>
        <p:nvSpPr>
          <p:cNvPr id="11" name="TextBox 10">
            <a:extLst>
              <a:ext uri="{FF2B5EF4-FFF2-40B4-BE49-F238E27FC236}">
                <a16:creationId xmlns:a16="http://schemas.microsoft.com/office/drawing/2014/main" id="{6EC06F8B-9A59-432A-843C-50531BB59701}"/>
              </a:ext>
            </a:extLst>
          </p:cNvPr>
          <p:cNvSpPr txBox="1"/>
          <p:nvPr/>
        </p:nvSpPr>
        <p:spPr>
          <a:xfrm>
            <a:off x="759294" y="5704145"/>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16" name="Rectangle 15">
            <a:extLst>
              <a:ext uri="{FF2B5EF4-FFF2-40B4-BE49-F238E27FC236}">
                <a16:creationId xmlns:a16="http://schemas.microsoft.com/office/drawing/2014/main" id="{2008E929-1E3B-4F28-9731-737CF1F8AADF}"/>
              </a:ext>
            </a:extLst>
          </p:cNvPr>
          <p:cNvSpPr/>
          <p:nvPr/>
        </p:nvSpPr>
        <p:spPr>
          <a:xfrm>
            <a:off x="9478941" y="3334099"/>
            <a:ext cx="2442434" cy="1292662"/>
          </a:xfrm>
          <a:prstGeom prst="rect">
            <a:avLst/>
          </a:prstGeom>
        </p:spPr>
        <p:txBody>
          <a:bodyPr wrap="square">
            <a:spAutoFit/>
          </a:bodyPr>
          <a:lstStyle/>
          <a:p>
            <a:pPr algn="just"/>
            <a:r>
              <a:rPr lang="en-US" sz="1300" u="sng" dirty="0">
                <a:latin typeface="Quicksand" panose="02070303000000060000" pitchFamily="18" charset="0"/>
              </a:rPr>
              <a:t>Classes Module</a:t>
            </a:r>
          </a:p>
          <a:p>
            <a:pPr marL="285750" indent="-285750" algn="just">
              <a:buFont typeface="Arial" panose="020B0604020202020204" pitchFamily="34" charset="0"/>
              <a:buChar char="•"/>
            </a:pPr>
            <a:r>
              <a:rPr lang="en-US" sz="1300" dirty="0">
                <a:latin typeface="Quicksand" panose="02070303000000060000" pitchFamily="18" charset="0"/>
              </a:rPr>
              <a:t>Creation of Class Entity</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a:p>
            <a:pPr algn="just"/>
            <a:endParaRPr lang="en-US" sz="1300" dirty="0">
              <a:latin typeface="Quicksand" panose="02070303000000060000" pitchFamily="18" charset="0"/>
            </a:endParaRPr>
          </a:p>
        </p:txBody>
      </p:sp>
      <p:pic>
        <p:nvPicPr>
          <p:cNvPr id="63" name="Graphic 62">
            <a:extLst>
              <a:ext uri="{FF2B5EF4-FFF2-40B4-BE49-F238E27FC236}">
                <a16:creationId xmlns:a16="http://schemas.microsoft.com/office/drawing/2014/main" id="{34056FFC-9B16-47F0-AC8A-85DC2650F4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4595" y="4897005"/>
            <a:ext cx="418465" cy="418465"/>
          </a:xfrm>
          <a:prstGeom prst="rect">
            <a:avLst/>
          </a:prstGeom>
        </p:spPr>
      </p:pic>
      <p:sp>
        <p:nvSpPr>
          <p:cNvPr id="79" name="TextBox 78">
            <a:extLst>
              <a:ext uri="{FF2B5EF4-FFF2-40B4-BE49-F238E27FC236}">
                <a16:creationId xmlns:a16="http://schemas.microsoft.com/office/drawing/2014/main" id="{248E17E5-EE58-461C-8F74-5BDE96BBB68E}"/>
              </a:ext>
            </a:extLst>
          </p:cNvPr>
          <p:cNvSpPr txBox="1"/>
          <p:nvPr/>
        </p:nvSpPr>
        <p:spPr>
          <a:xfrm>
            <a:off x="301901" y="6190843"/>
            <a:ext cx="2949932" cy="369332"/>
          </a:xfrm>
          <a:prstGeom prst="rect">
            <a:avLst/>
          </a:prstGeom>
          <a:noFill/>
        </p:spPr>
        <p:txBody>
          <a:bodyPr wrap="square" rtlCol="0">
            <a:spAutoFit/>
          </a:bodyPr>
          <a:lstStyle/>
          <a:p>
            <a:r>
              <a:rPr lang="en-US" dirty="0">
                <a:highlight>
                  <a:srgbClr val="FFFF00"/>
                </a:highlight>
                <a:latin typeface="Quicksand" panose="02070303000000060000" pitchFamily="18" charset="0"/>
              </a:rPr>
              <a:t>XXX</a:t>
            </a:r>
            <a:r>
              <a:rPr lang="en-US" dirty="0">
                <a:latin typeface="Quicksand" panose="02070303000000060000" pitchFamily="18" charset="0"/>
              </a:rPr>
              <a:t>  Unplanned Tasks</a:t>
            </a:r>
            <a:endParaRPr lang="en-SG" dirty="0">
              <a:latin typeface="Quicksand" panose="02070303000000060000" pitchFamily="18" charset="0"/>
            </a:endParaRPr>
          </a:p>
        </p:txBody>
      </p:sp>
    </p:spTree>
    <p:extLst>
      <p:ext uri="{BB962C8B-B14F-4D97-AF65-F5344CB8AC3E}">
        <p14:creationId xmlns:p14="http://schemas.microsoft.com/office/powerpoint/2010/main" val="98833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751250"/>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pic>
        <p:nvPicPr>
          <p:cNvPr id="54" name="Graphic 53">
            <a:extLst>
              <a:ext uri="{FF2B5EF4-FFF2-40B4-BE49-F238E27FC236}">
                <a16:creationId xmlns:a16="http://schemas.microsoft.com/office/drawing/2014/main" id="{A78484E7-4FED-480C-901E-1A30F06971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5996480"/>
            <a:ext cx="418465" cy="418465"/>
          </a:xfrm>
          <a:prstGeom prst="rect">
            <a:avLst/>
          </a:prstGeom>
        </p:spPr>
      </p:pic>
      <p:sp>
        <p:nvSpPr>
          <p:cNvPr id="11" name="TextBox 10">
            <a:extLst>
              <a:ext uri="{FF2B5EF4-FFF2-40B4-BE49-F238E27FC236}">
                <a16:creationId xmlns:a16="http://schemas.microsoft.com/office/drawing/2014/main" id="{6EC06F8B-9A59-432A-843C-50531BB59701}"/>
              </a:ext>
            </a:extLst>
          </p:cNvPr>
          <p:cNvSpPr txBox="1"/>
          <p:nvPr/>
        </p:nvSpPr>
        <p:spPr>
          <a:xfrm>
            <a:off x="759294" y="6024468"/>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grpSp>
        <p:nvGrpSpPr>
          <p:cNvPr id="70" name="Group 69">
            <a:extLst>
              <a:ext uri="{FF2B5EF4-FFF2-40B4-BE49-F238E27FC236}">
                <a16:creationId xmlns:a16="http://schemas.microsoft.com/office/drawing/2014/main" id="{305AD600-450F-42BF-8037-FF29AD58CF12}"/>
              </a:ext>
            </a:extLst>
          </p:cNvPr>
          <p:cNvGrpSpPr/>
          <p:nvPr/>
        </p:nvGrpSpPr>
        <p:grpSpPr>
          <a:xfrm>
            <a:off x="1050884" y="1667000"/>
            <a:ext cx="3027863" cy="2396112"/>
            <a:chOff x="1470660" y="1398648"/>
            <a:chExt cx="3027863" cy="2396112"/>
          </a:xfrm>
        </p:grpSpPr>
        <p:sp>
          <p:nvSpPr>
            <p:cNvPr id="72" name="Teardrop 71">
              <a:extLst>
                <a:ext uri="{FF2B5EF4-FFF2-40B4-BE49-F238E27FC236}">
                  <a16:creationId xmlns:a16="http://schemas.microsoft.com/office/drawing/2014/main" id="{56B305D0-30A8-472E-8508-28CFD9AC2CC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73" name="Arrow: Pentagon 72">
              <a:extLst>
                <a:ext uri="{FF2B5EF4-FFF2-40B4-BE49-F238E27FC236}">
                  <a16:creationId xmlns:a16="http://schemas.microsoft.com/office/drawing/2014/main" id="{0026280B-1B58-4D8E-84A4-6ED800FE8926}"/>
                </a:ext>
              </a:extLst>
            </p:cNvPr>
            <p:cNvSpPr/>
            <p:nvPr/>
          </p:nvSpPr>
          <p:spPr>
            <a:xfrm>
              <a:off x="1661159" y="1398648"/>
              <a:ext cx="2837364"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a:t>
              </a:r>
              <a:r>
                <a:rPr lang="en-US" sz="2000" b="1" dirty="0">
                  <a:latin typeface="Quicksand" panose="02070303000000060000" pitchFamily="18" charset="0"/>
                </a:rPr>
                <a:t>4 Aug – 17 Aug</a:t>
              </a:r>
              <a:endParaRPr lang="en-US" sz="2400" b="1" dirty="0">
                <a:latin typeface="Quicksand" panose="02070303000000060000" pitchFamily="18" charset="0"/>
              </a:endParaRPr>
            </a:p>
          </p:txBody>
        </p:sp>
        <p:cxnSp>
          <p:nvCxnSpPr>
            <p:cNvPr id="74" name="Straight Connector 73">
              <a:extLst>
                <a:ext uri="{FF2B5EF4-FFF2-40B4-BE49-F238E27FC236}">
                  <a16:creationId xmlns:a16="http://schemas.microsoft.com/office/drawing/2014/main" id="{FDBCC7DD-3A8B-489E-94F1-69B477B89CC3}"/>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7CB44D85-3A7E-4B06-8CC0-7655F4DCD5BA}"/>
              </a:ext>
            </a:extLst>
          </p:cNvPr>
          <p:cNvSpPr txBox="1"/>
          <p:nvPr/>
        </p:nvSpPr>
        <p:spPr>
          <a:xfrm rot="16200000">
            <a:off x="-241656" y="2363759"/>
            <a:ext cx="2427268" cy="584775"/>
          </a:xfrm>
          <a:prstGeom prst="rect">
            <a:avLst/>
          </a:prstGeom>
          <a:noFill/>
        </p:spPr>
        <p:txBody>
          <a:bodyPr wrap="none" rtlCol="0">
            <a:spAutoFit/>
          </a:bodyPr>
          <a:lstStyle/>
          <a:p>
            <a:r>
              <a:rPr lang="en-US" sz="3200" b="1" dirty="0">
                <a:latin typeface="Quicksand" panose="02070303000000060000" pitchFamily="18" charset="0"/>
              </a:rPr>
              <a:t>Iteration 4</a:t>
            </a:r>
          </a:p>
        </p:txBody>
      </p:sp>
      <p:sp>
        <p:nvSpPr>
          <p:cNvPr id="76" name="TextBox 75">
            <a:extLst>
              <a:ext uri="{FF2B5EF4-FFF2-40B4-BE49-F238E27FC236}">
                <a16:creationId xmlns:a16="http://schemas.microsoft.com/office/drawing/2014/main" id="{B8CE6AA0-8DB5-41FD-99ED-56EB5050B4F1}"/>
              </a:ext>
            </a:extLst>
          </p:cNvPr>
          <p:cNvSpPr txBox="1"/>
          <p:nvPr/>
        </p:nvSpPr>
        <p:spPr>
          <a:xfrm>
            <a:off x="1510792" y="2147031"/>
            <a:ext cx="2442435" cy="1708160"/>
          </a:xfrm>
          <a:prstGeom prst="rect">
            <a:avLst/>
          </a:prstGeom>
          <a:noFill/>
        </p:spPr>
        <p:txBody>
          <a:bodyPr wrap="square" lIns="0" rIns="0" rtlCol="0" anchor="t">
            <a:spAutoFit/>
          </a:bodyPr>
          <a:lstStyle/>
          <a:p>
            <a:pPr algn="just"/>
            <a:r>
              <a:rPr lang="en-US" sz="1400" b="1" dirty="0">
                <a:solidFill>
                  <a:srgbClr val="C00000"/>
                </a:solidFill>
                <a:latin typeface="Quicksand" panose="02070303000000060000" pitchFamily="18" charset="0"/>
              </a:rPr>
              <a:t>Milestone: Acceptance</a:t>
            </a:r>
            <a:endParaRPr lang="en-US" sz="1300" dirty="0">
              <a:latin typeface="Quicksand" panose="02070303000000060000" pitchFamily="18" charset="0"/>
            </a:endParaRPr>
          </a:p>
          <a:p>
            <a:pPr marL="171450" indent="-171450" algn="just">
              <a:buFont typeface="Arial" panose="020B0604020202020204" pitchFamily="34" charset="0"/>
              <a:buChar char="•"/>
            </a:pPr>
            <a:r>
              <a:rPr lang="en-US" sz="1300" dirty="0">
                <a:latin typeface="Quicksand" panose="02070303000000060000" pitchFamily="18" charset="0"/>
              </a:rPr>
              <a:t>Acceptance Preparation</a:t>
            </a:r>
          </a:p>
          <a:p>
            <a:pPr marL="171450" indent="-171450" algn="just">
              <a:buFont typeface="Arial" panose="020B0604020202020204" pitchFamily="34" charset="0"/>
              <a:buChar char="•"/>
            </a:pPr>
            <a:r>
              <a:rPr lang="en-US" sz="1300" dirty="0">
                <a:latin typeface="Quicksand" panose="02070303000000060000" pitchFamily="18" charset="0"/>
              </a:rPr>
              <a:t>Wiki Update</a:t>
            </a:r>
          </a:p>
          <a:p>
            <a:pPr marL="171450" indent="-171450" algn="just">
              <a:buFont typeface="Arial" panose="020B0604020202020204" pitchFamily="34" charset="0"/>
              <a:buChar char="•"/>
            </a:pPr>
            <a:r>
              <a:rPr lang="en-US" sz="1300" dirty="0">
                <a:latin typeface="Quicksand" panose="02070303000000060000" pitchFamily="18" charset="0"/>
              </a:rPr>
              <a:t>Test Cases Design</a:t>
            </a:r>
          </a:p>
          <a:p>
            <a:pPr algn="just"/>
            <a:r>
              <a:rPr lang="en-US" sz="1300" u="sng" dirty="0">
                <a:latin typeface="Quicksand" panose="02070303000000060000" pitchFamily="18" charset="0"/>
              </a:rPr>
              <a:t>Accounts Module</a:t>
            </a:r>
          </a:p>
          <a:p>
            <a:pPr marL="285750" indent="-285750" algn="just">
              <a:buFont typeface="Arial" panose="020B0604020202020204" pitchFamily="34" charset="0"/>
              <a:buChar char="•"/>
            </a:pPr>
            <a:r>
              <a:rPr lang="en-US" sz="1300" dirty="0">
                <a:latin typeface="Quicksand" panose="02070303000000060000" pitchFamily="18" charset="0"/>
              </a:rPr>
              <a:t>Login Authentication</a:t>
            </a:r>
          </a:p>
          <a:p>
            <a:pPr marL="285750" indent="-285750">
              <a:buFont typeface="Arial" panose="020B0604020202020204" pitchFamily="34" charset="0"/>
              <a:buChar char="•"/>
            </a:pPr>
            <a:r>
              <a:rPr lang="en-US" sz="1300" dirty="0">
                <a:latin typeface="Quicksand" panose="02070303000000060000" pitchFamily="18" charset="0"/>
              </a:rPr>
              <a:t>Fire email for reset password</a:t>
            </a:r>
          </a:p>
        </p:txBody>
      </p:sp>
      <p:sp>
        <p:nvSpPr>
          <p:cNvPr id="77" name="TextBox 76">
            <a:extLst>
              <a:ext uri="{FF2B5EF4-FFF2-40B4-BE49-F238E27FC236}">
                <a16:creationId xmlns:a16="http://schemas.microsoft.com/office/drawing/2014/main" id="{3D97EE83-02EB-4ADC-87B3-3DEB925D4237}"/>
              </a:ext>
            </a:extLst>
          </p:cNvPr>
          <p:cNvSpPr txBox="1"/>
          <p:nvPr/>
        </p:nvSpPr>
        <p:spPr>
          <a:xfrm>
            <a:off x="1973914" y="1227281"/>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pic>
        <p:nvPicPr>
          <p:cNvPr id="78" name="Graphic 77">
            <a:extLst>
              <a:ext uri="{FF2B5EF4-FFF2-40B4-BE49-F238E27FC236}">
                <a16:creationId xmlns:a16="http://schemas.microsoft.com/office/drawing/2014/main" id="{CA2842B6-D248-4D43-9651-9DCA616BC2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0792" y="1210336"/>
            <a:ext cx="318977" cy="318977"/>
          </a:xfrm>
          <a:prstGeom prst="rect">
            <a:avLst/>
          </a:prstGeom>
        </p:spPr>
      </p:pic>
      <p:sp>
        <p:nvSpPr>
          <p:cNvPr id="3" name="Rectangle 2">
            <a:extLst>
              <a:ext uri="{FF2B5EF4-FFF2-40B4-BE49-F238E27FC236}">
                <a16:creationId xmlns:a16="http://schemas.microsoft.com/office/drawing/2014/main" id="{5D2E9DC0-943F-430F-861F-77FDBDC8BC03}"/>
              </a:ext>
            </a:extLst>
          </p:cNvPr>
          <p:cNvSpPr/>
          <p:nvPr/>
        </p:nvSpPr>
        <p:spPr>
          <a:xfrm>
            <a:off x="3717527" y="2179843"/>
            <a:ext cx="2688089" cy="1492716"/>
          </a:xfrm>
          <a:prstGeom prst="rect">
            <a:avLst/>
          </a:prstGeom>
        </p:spPr>
        <p:txBody>
          <a:bodyPr wrap="square">
            <a:spAutoFit/>
          </a:bodyPr>
          <a:lstStyle/>
          <a:p>
            <a:pPr algn="just"/>
            <a:r>
              <a:rPr lang="en-US" sz="1300" u="sng" dirty="0">
                <a:latin typeface="Quicksand" panose="02070303000000060000" pitchFamily="18" charset="0"/>
              </a:rPr>
              <a:t>Admin Module</a:t>
            </a:r>
          </a:p>
          <a:p>
            <a:pPr marL="285750" indent="-285750" algn="just">
              <a:buFont typeface="Arial" panose="020B0604020202020204" pitchFamily="34" charset="0"/>
              <a:buChar char="•"/>
            </a:pPr>
            <a:r>
              <a:rPr lang="en-US" sz="1300" dirty="0">
                <a:latin typeface="Quicksand" panose="02070303000000060000" pitchFamily="18" charset="0"/>
              </a:rPr>
              <a:t>Subject CRUD</a:t>
            </a:r>
          </a:p>
          <a:p>
            <a:pPr marL="285750" indent="-285750" algn="just">
              <a:buFont typeface="Arial" panose="020B0604020202020204" pitchFamily="34" charset="0"/>
              <a:buChar char="•"/>
            </a:pPr>
            <a:r>
              <a:rPr lang="en-US" sz="1300" dirty="0">
                <a:latin typeface="Quicksand" panose="02070303000000060000" pitchFamily="18" charset="0"/>
              </a:rPr>
              <a:t>Admin CRUD</a:t>
            </a:r>
          </a:p>
          <a:p>
            <a:pPr marL="285750" indent="-285750" algn="just">
              <a:buFont typeface="Arial" panose="020B0604020202020204" pitchFamily="34" charset="0"/>
              <a:buChar char="•"/>
            </a:pPr>
            <a:r>
              <a:rPr lang="en-US" sz="1300" dirty="0">
                <a:latin typeface="Quicksand" panose="02070303000000060000" pitchFamily="18" charset="0"/>
              </a:rPr>
              <a:t>Branch CRUD</a:t>
            </a:r>
          </a:p>
          <a:p>
            <a:pPr marL="285750" indent="-285750">
              <a:buFont typeface="Arial" panose="020B0604020202020204" pitchFamily="34" charset="0"/>
              <a:buChar char="•"/>
            </a:pPr>
            <a:r>
              <a:rPr lang="en-US" sz="1300" dirty="0">
                <a:latin typeface="Quicksand" panose="02070303000000060000" pitchFamily="18" charset="0"/>
              </a:rPr>
              <a:t>Student Class Registration</a:t>
            </a: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CRUD</a:t>
            </a:r>
          </a:p>
        </p:txBody>
      </p:sp>
      <p:sp>
        <p:nvSpPr>
          <p:cNvPr id="4" name="Rectangle 3">
            <a:extLst>
              <a:ext uri="{FF2B5EF4-FFF2-40B4-BE49-F238E27FC236}">
                <a16:creationId xmlns:a16="http://schemas.microsoft.com/office/drawing/2014/main" id="{DF80943D-0A87-4C69-9340-3733113FAB5C}"/>
              </a:ext>
            </a:extLst>
          </p:cNvPr>
          <p:cNvSpPr/>
          <p:nvPr/>
        </p:nvSpPr>
        <p:spPr>
          <a:xfrm>
            <a:off x="4021706" y="379394"/>
            <a:ext cx="2230546" cy="1892826"/>
          </a:xfrm>
          <a:prstGeom prst="rect">
            <a:avLst/>
          </a:prstGeom>
        </p:spPr>
        <p:txBody>
          <a:bodyPr wrap="square">
            <a:spAutoFit/>
          </a:bodyPr>
          <a:lstStyle/>
          <a:p>
            <a:pPr algn="just"/>
            <a:r>
              <a:rPr lang="en-US" sz="1300" u="sng" dirty="0">
                <a:latin typeface="Quicksand" panose="02070303000000060000" pitchFamily="18" charset="0"/>
              </a:rPr>
              <a:t>Dashboard Module</a:t>
            </a:r>
          </a:p>
          <a:p>
            <a:pPr marL="285750" indent="-285750" algn="just">
              <a:buFont typeface="Arial" panose="020B0604020202020204" pitchFamily="34" charset="0"/>
              <a:buChar char="•"/>
            </a:pPr>
            <a:r>
              <a:rPr lang="en-US" sz="1300" dirty="0">
                <a:latin typeface="Quicksand" panose="02070303000000060000" pitchFamily="18" charset="0"/>
              </a:rPr>
              <a:t>No. of students</a:t>
            </a:r>
          </a:p>
          <a:p>
            <a:pPr marL="285750" indent="-285750" algn="just">
              <a:buFont typeface="Arial" panose="020B0604020202020204" pitchFamily="34" charset="0"/>
              <a:buChar char="•"/>
            </a:pPr>
            <a:r>
              <a:rPr lang="en-US" sz="1300" dirty="0">
                <a:latin typeface="Quicksand" panose="02070303000000060000" pitchFamily="18" charset="0"/>
              </a:rPr>
              <a:t>No. of tutors</a:t>
            </a:r>
          </a:p>
          <a:p>
            <a:pPr marL="285750" indent="-285750" algn="just">
              <a:buFont typeface="Arial" panose="020B0604020202020204" pitchFamily="34" charset="0"/>
              <a:buChar char="•"/>
            </a:pPr>
            <a:r>
              <a:rPr lang="en-US" sz="1300" dirty="0">
                <a:latin typeface="Quicksand" panose="02070303000000060000" pitchFamily="18" charset="0"/>
              </a:rPr>
              <a:t>No. of branches</a:t>
            </a:r>
          </a:p>
          <a:p>
            <a:pPr marL="285750" indent="-285750" algn="just">
              <a:buFont typeface="Arial" panose="020B0604020202020204" pitchFamily="34" charset="0"/>
              <a:buChar char="•"/>
            </a:pPr>
            <a:r>
              <a:rPr lang="en-US" sz="1300" dirty="0">
                <a:latin typeface="Quicksand" panose="02070303000000060000" pitchFamily="18" charset="0"/>
              </a:rPr>
              <a:t>No. of classes</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Classes CRUD</a:t>
            </a:r>
          </a:p>
          <a:p>
            <a:r>
              <a:rPr lang="en-US" sz="1300" u="sng" dirty="0">
                <a:latin typeface="Quicksand" panose="02070303000000060000" pitchFamily="18" charset="0"/>
              </a:rPr>
              <a:t>Student </a:t>
            </a:r>
            <a:r>
              <a:rPr lang="en-US" sz="1300" u="sng" dirty="0" err="1">
                <a:latin typeface="Quicksand" panose="02070303000000060000" pitchFamily="18" charset="0"/>
              </a:rPr>
              <a:t>Mgmt</a:t>
            </a:r>
            <a:r>
              <a:rPr lang="en-US" sz="1300" u="sng" dirty="0">
                <a:latin typeface="Quicksand" panose="02070303000000060000" pitchFamily="18" charset="0"/>
              </a:rPr>
              <a:t> Module</a:t>
            </a:r>
          </a:p>
          <a:p>
            <a:pPr marL="285750" indent="-285750" algn="just">
              <a:buFont typeface="Arial" panose="020B0604020202020204" pitchFamily="34" charset="0"/>
              <a:buChar char="•"/>
            </a:pPr>
            <a:r>
              <a:rPr lang="en-US" sz="1300" dirty="0">
                <a:latin typeface="Quicksand" panose="02070303000000060000" pitchFamily="18" charset="0"/>
              </a:rPr>
              <a:t>Student Mass Upload</a:t>
            </a:r>
          </a:p>
        </p:txBody>
      </p:sp>
      <p:pic>
        <p:nvPicPr>
          <p:cNvPr id="61" name="Graphic 60">
            <a:extLst>
              <a:ext uri="{FF2B5EF4-FFF2-40B4-BE49-F238E27FC236}">
                <a16:creationId xmlns:a16="http://schemas.microsoft.com/office/drawing/2014/main" id="{8EF655D6-1A42-4140-B2A0-E4C120CB1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0288" y="1690027"/>
            <a:ext cx="418465" cy="418465"/>
          </a:xfrm>
          <a:prstGeom prst="rect">
            <a:avLst/>
          </a:prstGeom>
        </p:spPr>
      </p:pic>
      <p:grpSp>
        <p:nvGrpSpPr>
          <p:cNvPr id="89" name="Group 88">
            <a:extLst>
              <a:ext uri="{FF2B5EF4-FFF2-40B4-BE49-F238E27FC236}">
                <a16:creationId xmlns:a16="http://schemas.microsoft.com/office/drawing/2014/main" id="{496D7D69-0CC1-461E-A0F1-3BDBEFC70A43}"/>
              </a:ext>
            </a:extLst>
          </p:cNvPr>
          <p:cNvGrpSpPr/>
          <p:nvPr/>
        </p:nvGrpSpPr>
        <p:grpSpPr>
          <a:xfrm>
            <a:off x="5326481" y="3682113"/>
            <a:ext cx="3355606" cy="2394800"/>
            <a:chOff x="1358801" y="638664"/>
            <a:chExt cx="3355606" cy="2394800"/>
          </a:xfrm>
        </p:grpSpPr>
        <p:sp>
          <p:nvSpPr>
            <p:cNvPr id="90" name="Teardrop 89">
              <a:extLst>
                <a:ext uri="{FF2B5EF4-FFF2-40B4-BE49-F238E27FC236}">
                  <a16:creationId xmlns:a16="http://schemas.microsoft.com/office/drawing/2014/main" id="{34E418F2-B3E0-49DA-A62D-43F22019FAF9}"/>
                </a:ext>
              </a:extLst>
            </p:cNvPr>
            <p:cNvSpPr/>
            <p:nvPr/>
          </p:nvSpPr>
          <p:spPr>
            <a:xfrm rot="18900000">
              <a:off x="1358801" y="638664"/>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91" name="Arrow: Pentagon 90">
              <a:extLst>
                <a:ext uri="{FF2B5EF4-FFF2-40B4-BE49-F238E27FC236}">
                  <a16:creationId xmlns:a16="http://schemas.microsoft.com/office/drawing/2014/main" id="{B446F8DC-85F5-4606-972F-AC4EE82D1343}"/>
                </a:ext>
              </a:extLst>
            </p:cNvPr>
            <p:cNvSpPr/>
            <p:nvPr/>
          </p:nvSpPr>
          <p:spPr>
            <a:xfrm>
              <a:off x="1549301" y="2553433"/>
              <a:ext cx="3165106"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18 Aug – 1 Sep</a:t>
              </a:r>
            </a:p>
          </p:txBody>
        </p:sp>
        <p:cxnSp>
          <p:nvCxnSpPr>
            <p:cNvPr id="92" name="Straight Connector 91">
              <a:extLst>
                <a:ext uri="{FF2B5EF4-FFF2-40B4-BE49-F238E27FC236}">
                  <a16:creationId xmlns:a16="http://schemas.microsoft.com/office/drawing/2014/main" id="{F9CB4B05-E4A9-48CF-8555-ABEB55ECFACD}"/>
                </a:ext>
              </a:extLst>
            </p:cNvPr>
            <p:cNvCxnSpPr>
              <a:cxnSpLocks/>
            </p:cNvCxnSpPr>
            <p:nvPr/>
          </p:nvCxnSpPr>
          <p:spPr>
            <a:xfrm flipV="1">
              <a:off x="1549303" y="795080"/>
              <a:ext cx="0" cy="21579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B7521CCC-4108-4AC2-8AF5-61033D4537B0}"/>
              </a:ext>
            </a:extLst>
          </p:cNvPr>
          <p:cNvSpPr txBox="1"/>
          <p:nvPr/>
        </p:nvSpPr>
        <p:spPr>
          <a:xfrm>
            <a:off x="5786389" y="3946088"/>
            <a:ext cx="2442435" cy="1692771"/>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marL="285750" indent="-285750">
              <a:buFont typeface="Arial" panose="020B0604020202020204" pitchFamily="34" charset="0"/>
              <a:buChar char="•"/>
            </a:pPr>
            <a:r>
              <a:rPr lang="en-US" sz="1300" dirty="0">
                <a:latin typeface="Quicksand" panose="02070303000000060000" pitchFamily="18" charset="0"/>
              </a:rPr>
              <a:t>View Details Functionality for all Viewing</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171450" indent="-171450">
              <a:buFont typeface="Arial" panose="020B0604020202020204" pitchFamily="34" charset="0"/>
              <a:buChar char="•"/>
            </a:pPr>
            <a:r>
              <a:rPr lang="en-US" sz="1300" dirty="0">
                <a:latin typeface="Quicksand" panose="02070303000000060000" pitchFamily="18" charset="0"/>
              </a:rPr>
              <a:t>Restructuring Creation &amp; Updating</a:t>
            </a:r>
          </a:p>
        </p:txBody>
      </p:sp>
      <p:sp>
        <p:nvSpPr>
          <p:cNvPr id="94" name="TextBox 93">
            <a:extLst>
              <a:ext uri="{FF2B5EF4-FFF2-40B4-BE49-F238E27FC236}">
                <a16:creationId xmlns:a16="http://schemas.microsoft.com/office/drawing/2014/main" id="{A29BA87B-9A39-4ECE-93CE-330D799F707E}"/>
              </a:ext>
            </a:extLst>
          </p:cNvPr>
          <p:cNvSpPr txBox="1"/>
          <p:nvPr/>
        </p:nvSpPr>
        <p:spPr>
          <a:xfrm rot="16200000">
            <a:off x="3945950" y="4752284"/>
            <a:ext cx="2403222" cy="584775"/>
          </a:xfrm>
          <a:prstGeom prst="rect">
            <a:avLst/>
          </a:prstGeom>
          <a:noFill/>
        </p:spPr>
        <p:txBody>
          <a:bodyPr wrap="none" rtlCol="0">
            <a:spAutoFit/>
          </a:bodyPr>
          <a:lstStyle/>
          <a:p>
            <a:r>
              <a:rPr lang="en-US" sz="3200" b="1" dirty="0">
                <a:latin typeface="Quicksand" panose="02070303000000060000" pitchFamily="18" charset="0"/>
              </a:rPr>
              <a:t>Iteration 5</a:t>
            </a:r>
          </a:p>
        </p:txBody>
      </p:sp>
      <p:sp>
        <p:nvSpPr>
          <p:cNvPr id="95" name="TextBox 94">
            <a:extLst>
              <a:ext uri="{FF2B5EF4-FFF2-40B4-BE49-F238E27FC236}">
                <a16:creationId xmlns:a16="http://schemas.microsoft.com/office/drawing/2014/main" id="{0015FEE2-61D7-42E2-968B-6C5FA0B414BC}"/>
              </a:ext>
            </a:extLst>
          </p:cNvPr>
          <p:cNvSpPr txBox="1"/>
          <p:nvPr/>
        </p:nvSpPr>
        <p:spPr>
          <a:xfrm>
            <a:off x="6308256" y="6160934"/>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Supervisor Meeting</a:t>
            </a:r>
          </a:p>
        </p:txBody>
      </p:sp>
      <p:pic>
        <p:nvPicPr>
          <p:cNvPr id="96" name="Graphic 95">
            <a:extLst>
              <a:ext uri="{FF2B5EF4-FFF2-40B4-BE49-F238E27FC236}">
                <a16:creationId xmlns:a16="http://schemas.microsoft.com/office/drawing/2014/main" id="{084BBEFC-BF93-4A0C-930D-200BADC9E1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5134" y="6143989"/>
            <a:ext cx="318977" cy="318977"/>
          </a:xfrm>
          <a:prstGeom prst="rect">
            <a:avLst/>
          </a:prstGeom>
        </p:spPr>
      </p:pic>
      <p:pic>
        <p:nvPicPr>
          <p:cNvPr id="97" name="Graphic 96">
            <a:extLst>
              <a:ext uri="{FF2B5EF4-FFF2-40B4-BE49-F238E27FC236}">
                <a16:creationId xmlns:a16="http://schemas.microsoft.com/office/drawing/2014/main" id="{49902681-CBFF-4489-9902-F833124A0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0792" y="761326"/>
            <a:ext cx="318977" cy="318977"/>
          </a:xfrm>
          <a:prstGeom prst="rect">
            <a:avLst/>
          </a:prstGeom>
        </p:spPr>
      </p:pic>
      <p:sp>
        <p:nvSpPr>
          <p:cNvPr id="98" name="TextBox 97">
            <a:extLst>
              <a:ext uri="{FF2B5EF4-FFF2-40B4-BE49-F238E27FC236}">
                <a16:creationId xmlns:a16="http://schemas.microsoft.com/office/drawing/2014/main" id="{CE5FA24A-6F37-4285-BB5A-046CD02BE5D8}"/>
              </a:ext>
            </a:extLst>
          </p:cNvPr>
          <p:cNvSpPr txBox="1"/>
          <p:nvPr/>
        </p:nvSpPr>
        <p:spPr>
          <a:xfrm>
            <a:off x="1952649" y="752182"/>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
        <p:nvSpPr>
          <p:cNvPr id="5" name="Rectangle 4">
            <a:extLst>
              <a:ext uri="{FF2B5EF4-FFF2-40B4-BE49-F238E27FC236}">
                <a16:creationId xmlns:a16="http://schemas.microsoft.com/office/drawing/2014/main" id="{E72F6F60-F31F-49E9-B917-96BBD10173DF}"/>
              </a:ext>
            </a:extLst>
          </p:cNvPr>
          <p:cNvSpPr/>
          <p:nvPr/>
        </p:nvSpPr>
        <p:spPr>
          <a:xfrm>
            <a:off x="8111172" y="3956629"/>
            <a:ext cx="3260254" cy="1292662"/>
          </a:xfrm>
          <a:prstGeom prst="rect">
            <a:avLst/>
          </a:prstGeom>
        </p:spPr>
        <p:txBody>
          <a:bodyPr wrap="square">
            <a:spAutoFit/>
          </a:bodyPr>
          <a:lstStyle/>
          <a:p>
            <a:pPr algn="just"/>
            <a:r>
              <a:rPr lang="en-US" sz="1300" u="sng" dirty="0">
                <a:latin typeface="Quicksand" panose="02070303000000060000" pitchFamily="18" charset="0"/>
              </a:rPr>
              <a:t>Payment Tracking Module</a:t>
            </a:r>
          </a:p>
          <a:p>
            <a:pPr marL="285750" indent="-285750" algn="just">
              <a:buFont typeface="Arial" panose="020B0604020202020204" pitchFamily="34" charset="0"/>
              <a:buChar char="•"/>
            </a:pPr>
            <a:r>
              <a:rPr lang="en-US" sz="1300" dirty="0">
                <a:latin typeface="Quicksand" panose="02070303000000060000" pitchFamily="18" charset="0"/>
              </a:rPr>
              <a:t>Payment SMS Reminders</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Attendance Taking (Tutors &amp; Students)</a:t>
            </a:r>
          </a:p>
        </p:txBody>
      </p:sp>
      <p:sp>
        <p:nvSpPr>
          <p:cNvPr id="99" name="Teardrop 98">
            <a:extLst>
              <a:ext uri="{FF2B5EF4-FFF2-40B4-BE49-F238E27FC236}">
                <a16:creationId xmlns:a16="http://schemas.microsoft.com/office/drawing/2014/main" id="{8608A957-6A91-438C-B727-744F7AC3D9DB}"/>
              </a:ext>
            </a:extLst>
          </p:cNvPr>
          <p:cNvSpPr/>
          <p:nvPr/>
        </p:nvSpPr>
        <p:spPr>
          <a:xfrm rot="13450451" flipV="1">
            <a:off x="6949575" y="3682143"/>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100" name="Arrow: Pentagon 99">
            <a:extLst>
              <a:ext uri="{FF2B5EF4-FFF2-40B4-BE49-F238E27FC236}">
                <a16:creationId xmlns:a16="http://schemas.microsoft.com/office/drawing/2014/main" id="{90C45246-D8F5-4C5B-8A0C-FC2C3816C07B}"/>
              </a:ext>
            </a:extLst>
          </p:cNvPr>
          <p:cNvSpPr/>
          <p:nvPr/>
        </p:nvSpPr>
        <p:spPr>
          <a:xfrm>
            <a:off x="7134312" y="1525254"/>
            <a:ext cx="2817762"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Quicksand" panose="02070303000000060000" pitchFamily="18" charset="0"/>
              </a:rPr>
              <a:t>     2 Sep – 16 Sep</a:t>
            </a:r>
          </a:p>
        </p:txBody>
      </p:sp>
      <p:cxnSp>
        <p:nvCxnSpPr>
          <p:cNvPr id="101" name="Straight Connector 100">
            <a:extLst>
              <a:ext uri="{FF2B5EF4-FFF2-40B4-BE49-F238E27FC236}">
                <a16:creationId xmlns:a16="http://schemas.microsoft.com/office/drawing/2014/main" id="{62980F07-0AF0-43F3-843B-6D812DE26706}"/>
              </a:ext>
            </a:extLst>
          </p:cNvPr>
          <p:cNvCxnSpPr/>
          <p:nvPr/>
        </p:nvCxnSpPr>
        <p:spPr>
          <a:xfrm>
            <a:off x="7138975" y="1529311"/>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A5EA7BC-4A66-4019-A608-FA3F841D87C5}"/>
              </a:ext>
            </a:extLst>
          </p:cNvPr>
          <p:cNvSpPr txBox="1"/>
          <p:nvPr/>
        </p:nvSpPr>
        <p:spPr>
          <a:xfrm>
            <a:off x="7386568" y="2009994"/>
            <a:ext cx="2442435" cy="189282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Test Cases Design &amp; Update</a:t>
            </a:r>
          </a:p>
          <a:p>
            <a:pPr marL="285750" indent="-285750" algn="just">
              <a:buFont typeface="Arial" panose="020B0604020202020204" pitchFamily="34" charset="0"/>
              <a:buChar char="•"/>
            </a:pPr>
            <a:r>
              <a:rPr lang="en-US" sz="1300" dirty="0">
                <a:latin typeface="Quicksand" panose="02070303000000060000" pitchFamily="18" charset="0"/>
              </a:rPr>
              <a:t>Low Fid Wireframe</a:t>
            </a:r>
          </a:p>
          <a:p>
            <a:pPr algn="just"/>
            <a:r>
              <a:rPr lang="en-US" sz="1300" u="sng" dirty="0">
                <a:latin typeface="Quicksand" panose="02070303000000060000" pitchFamily="18" charset="0"/>
              </a:rPr>
              <a:t>Schedule Module</a:t>
            </a:r>
          </a:p>
          <a:p>
            <a:pPr marL="285750" indent="-285750" algn="just">
              <a:buFont typeface="Arial" panose="020B0604020202020204" pitchFamily="34" charset="0"/>
              <a:buChar char="•"/>
            </a:pPr>
            <a:r>
              <a:rPr lang="en-US" sz="1300" dirty="0">
                <a:latin typeface="Quicksand" panose="02070303000000060000" pitchFamily="18" charset="0"/>
              </a:rPr>
              <a:t>Admin Scheduling UI</a:t>
            </a:r>
          </a:p>
          <a:p>
            <a:pPr marL="285750" indent="-285750" algn="just">
              <a:buFont typeface="Arial" panose="020B0604020202020204" pitchFamily="34" charset="0"/>
              <a:buChar char="•"/>
            </a:pPr>
            <a:r>
              <a:rPr lang="en-US" sz="1300" dirty="0">
                <a:latin typeface="Quicksand" panose="02070303000000060000" pitchFamily="18" charset="0"/>
              </a:rPr>
              <a:t>Tutor Scheduling UI</a:t>
            </a:r>
          </a:p>
          <a:p>
            <a:pPr algn="just"/>
            <a:r>
              <a:rPr lang="en-US" sz="1300" u="sng" dirty="0">
                <a:latin typeface="Quicksand" panose="02070303000000060000" pitchFamily="18" charset="0"/>
              </a:rPr>
              <a:t>Grades Module</a:t>
            </a:r>
          </a:p>
          <a:p>
            <a:pPr marL="285750" indent="-285750" algn="just">
              <a:buFont typeface="Arial" panose="020B0604020202020204" pitchFamily="34" charset="0"/>
              <a:buChar char="•"/>
            </a:pPr>
            <a:r>
              <a:rPr lang="en-US" sz="1300" dirty="0">
                <a:latin typeface="Quicksand" panose="02070303000000060000" pitchFamily="18" charset="0"/>
              </a:rPr>
              <a:t>Grades Interface</a:t>
            </a:r>
          </a:p>
        </p:txBody>
      </p:sp>
      <p:sp>
        <p:nvSpPr>
          <p:cNvPr id="103" name="TextBox 102">
            <a:extLst>
              <a:ext uri="{FF2B5EF4-FFF2-40B4-BE49-F238E27FC236}">
                <a16:creationId xmlns:a16="http://schemas.microsoft.com/office/drawing/2014/main" id="{BF354961-451C-4647-82F8-E14FE42D11F3}"/>
              </a:ext>
            </a:extLst>
          </p:cNvPr>
          <p:cNvSpPr txBox="1"/>
          <p:nvPr/>
        </p:nvSpPr>
        <p:spPr>
          <a:xfrm rot="16200000">
            <a:off x="5633525" y="2277265"/>
            <a:ext cx="2417650" cy="584775"/>
          </a:xfrm>
          <a:prstGeom prst="rect">
            <a:avLst/>
          </a:prstGeom>
          <a:noFill/>
        </p:spPr>
        <p:txBody>
          <a:bodyPr wrap="none" rtlCol="0">
            <a:spAutoFit/>
          </a:bodyPr>
          <a:lstStyle/>
          <a:p>
            <a:r>
              <a:rPr lang="en-US" sz="3200" b="1" dirty="0">
                <a:latin typeface="Quicksand" panose="02070303000000060000" pitchFamily="18" charset="0"/>
              </a:rPr>
              <a:t>Iteration 6</a:t>
            </a:r>
          </a:p>
        </p:txBody>
      </p:sp>
      <p:pic>
        <p:nvPicPr>
          <p:cNvPr id="104" name="Graphic 103">
            <a:extLst>
              <a:ext uri="{FF2B5EF4-FFF2-40B4-BE49-F238E27FC236}">
                <a16:creationId xmlns:a16="http://schemas.microsoft.com/office/drawing/2014/main" id="{1F7F532B-2019-4EC0-A01D-89D3EE3CC5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6157" y="5606005"/>
            <a:ext cx="418465" cy="418465"/>
          </a:xfrm>
          <a:prstGeom prst="rect">
            <a:avLst/>
          </a:prstGeom>
        </p:spPr>
      </p:pic>
      <p:sp>
        <p:nvSpPr>
          <p:cNvPr id="7" name="Rectangle 6">
            <a:extLst>
              <a:ext uri="{FF2B5EF4-FFF2-40B4-BE49-F238E27FC236}">
                <a16:creationId xmlns:a16="http://schemas.microsoft.com/office/drawing/2014/main" id="{F6230DC9-FC30-44F8-AB6B-049304807400}"/>
              </a:ext>
            </a:extLst>
          </p:cNvPr>
          <p:cNvSpPr/>
          <p:nvPr/>
        </p:nvSpPr>
        <p:spPr>
          <a:xfrm>
            <a:off x="9893877" y="1461427"/>
            <a:ext cx="2496674" cy="2308324"/>
          </a:xfrm>
          <a:prstGeom prst="rect">
            <a:avLst/>
          </a:prstGeom>
        </p:spPr>
        <p:txBody>
          <a:bodyPr wrap="square">
            <a:spAutoFit/>
          </a:bodyPr>
          <a:lstStyle/>
          <a:p>
            <a:pPr algn="just"/>
            <a:r>
              <a:rPr lang="en-US" sz="1200" u="sng" dirty="0">
                <a:latin typeface="Quicksand" panose="02070303000000060000" pitchFamily="18" charset="0"/>
              </a:rPr>
              <a:t>Attendance Taking Module</a:t>
            </a:r>
          </a:p>
          <a:p>
            <a:pPr marL="285750" indent="-285750">
              <a:buFont typeface="Arial" panose="020B0604020202020204" pitchFamily="34" charset="0"/>
              <a:buChar char="•"/>
            </a:pPr>
            <a:r>
              <a:rPr lang="en-US" sz="1200" dirty="0">
                <a:latin typeface="Quicksand" panose="02070303000000060000" pitchFamily="18" charset="0"/>
              </a:rPr>
              <a:t>Student Attendance Taking Interface Restructure</a:t>
            </a:r>
          </a:p>
          <a:p>
            <a:pPr marL="285750" indent="-285750">
              <a:buFont typeface="Arial" panose="020B0604020202020204" pitchFamily="34" charset="0"/>
              <a:buChar char="•"/>
            </a:pPr>
            <a:r>
              <a:rPr lang="en-US" sz="1200" dirty="0">
                <a:latin typeface="Quicksand" panose="02070303000000060000" pitchFamily="18" charset="0"/>
              </a:rPr>
              <a:t>Tutor Attendance Taking Interface Restructure</a:t>
            </a:r>
          </a:p>
          <a:p>
            <a:pPr algn="just"/>
            <a:r>
              <a:rPr lang="en-US" sz="1200" u="sng" dirty="0">
                <a:latin typeface="Quicksand" panose="02070303000000060000" pitchFamily="18" charset="0"/>
              </a:rPr>
              <a:t>Student Mgmt Module</a:t>
            </a:r>
          </a:p>
          <a:p>
            <a:pPr marL="285750" indent="-285750">
              <a:buFont typeface="Arial" panose="020B0604020202020204" pitchFamily="34" charset="0"/>
              <a:buChar char="•"/>
            </a:pPr>
            <a:r>
              <a:rPr lang="en-US" sz="1200" dirty="0">
                <a:latin typeface="Quicksand" panose="02070303000000060000" pitchFamily="18" charset="0"/>
              </a:rPr>
              <a:t>Student Registration Interface</a:t>
            </a:r>
          </a:p>
          <a:p>
            <a:pPr algn="just"/>
            <a:r>
              <a:rPr lang="en-US" sz="1200" u="sng" dirty="0">
                <a:latin typeface="Quicksand" panose="02070303000000060000" pitchFamily="18" charset="0"/>
              </a:rPr>
              <a:t>Admin Module</a:t>
            </a:r>
          </a:p>
          <a:p>
            <a:pPr marL="285750" indent="-285750">
              <a:buFont typeface="Arial" panose="020B0604020202020204" pitchFamily="34" charset="0"/>
              <a:buChar char="•"/>
            </a:pPr>
            <a:r>
              <a:rPr lang="en-US" sz="1200" dirty="0">
                <a:latin typeface="Quicksand" panose="02070303000000060000" pitchFamily="18" charset="0"/>
              </a:rPr>
              <a:t>Tutor Registration Interface</a:t>
            </a:r>
          </a:p>
        </p:txBody>
      </p:sp>
      <p:pic>
        <p:nvPicPr>
          <p:cNvPr id="105" name="Graphic 104">
            <a:extLst>
              <a:ext uri="{FF2B5EF4-FFF2-40B4-BE49-F238E27FC236}">
                <a16:creationId xmlns:a16="http://schemas.microsoft.com/office/drawing/2014/main" id="{A5D1CF3D-0534-4B05-AE26-F725BAED65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780" y="1548261"/>
            <a:ext cx="418465" cy="418465"/>
          </a:xfrm>
          <a:prstGeom prst="rect">
            <a:avLst/>
          </a:prstGeom>
        </p:spPr>
      </p:pic>
      <p:sp>
        <p:nvSpPr>
          <p:cNvPr id="106" name="TextBox 105">
            <a:extLst>
              <a:ext uri="{FF2B5EF4-FFF2-40B4-BE49-F238E27FC236}">
                <a16:creationId xmlns:a16="http://schemas.microsoft.com/office/drawing/2014/main" id="{E2897E6E-5ABF-4542-B110-2F9197C7F01A}"/>
              </a:ext>
            </a:extLst>
          </p:cNvPr>
          <p:cNvSpPr txBox="1"/>
          <p:nvPr/>
        </p:nvSpPr>
        <p:spPr>
          <a:xfrm>
            <a:off x="7849688" y="1083353"/>
            <a:ext cx="294023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107" name="Graphic 106">
            <a:extLst>
              <a:ext uri="{FF2B5EF4-FFF2-40B4-BE49-F238E27FC236}">
                <a16:creationId xmlns:a16="http://schemas.microsoft.com/office/drawing/2014/main" id="{2538CF2C-B4D1-4A7F-9B63-671CC564A0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6568" y="1066408"/>
            <a:ext cx="318977" cy="318977"/>
          </a:xfrm>
          <a:prstGeom prst="rect">
            <a:avLst/>
          </a:prstGeom>
        </p:spPr>
      </p:pic>
      <p:pic>
        <p:nvPicPr>
          <p:cNvPr id="108" name="Graphic 107">
            <a:extLst>
              <a:ext uri="{FF2B5EF4-FFF2-40B4-BE49-F238E27FC236}">
                <a16:creationId xmlns:a16="http://schemas.microsoft.com/office/drawing/2014/main" id="{33FC71CC-A629-4793-8330-906C85A364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9436" y="624187"/>
            <a:ext cx="318977" cy="318977"/>
          </a:xfrm>
          <a:prstGeom prst="rect">
            <a:avLst/>
          </a:prstGeom>
        </p:spPr>
      </p:pic>
      <p:sp>
        <p:nvSpPr>
          <p:cNvPr id="109" name="TextBox 108">
            <a:extLst>
              <a:ext uri="{FF2B5EF4-FFF2-40B4-BE49-F238E27FC236}">
                <a16:creationId xmlns:a16="http://schemas.microsoft.com/office/drawing/2014/main" id="{6C18C0FF-E6E4-42B7-99F6-1267FF114753}"/>
              </a:ext>
            </a:extLst>
          </p:cNvPr>
          <p:cNvSpPr txBox="1"/>
          <p:nvPr/>
        </p:nvSpPr>
        <p:spPr>
          <a:xfrm>
            <a:off x="7851293" y="615043"/>
            <a:ext cx="2442435" cy="307777"/>
          </a:xfrm>
          <a:prstGeom prst="rect">
            <a:avLst/>
          </a:prstGeom>
          <a:noFill/>
        </p:spPr>
        <p:txBody>
          <a:bodyPr wrap="square" lIns="0" rIns="0" rtlCol="0" anchor="t">
            <a:spAutoFit/>
          </a:bodyPr>
          <a:lstStyle/>
          <a:p>
            <a:pPr algn="just"/>
            <a:r>
              <a:rPr lang="en-US" sz="1400" b="1" dirty="0">
                <a:solidFill>
                  <a:srgbClr val="7030A0"/>
                </a:solidFill>
                <a:latin typeface="Quicksand" panose="02070303000000060000" pitchFamily="18" charset="0"/>
              </a:rPr>
              <a:t>User Testing</a:t>
            </a:r>
          </a:p>
        </p:txBody>
      </p:sp>
    </p:spTree>
    <p:extLst>
      <p:ext uri="{BB962C8B-B14F-4D97-AF65-F5344CB8AC3E}">
        <p14:creationId xmlns:p14="http://schemas.microsoft.com/office/powerpoint/2010/main" val="247679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683561" y="3440354"/>
            <a:ext cx="10928081" cy="242724"/>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8" name="Group 37">
            <a:extLst>
              <a:ext uri="{FF2B5EF4-FFF2-40B4-BE49-F238E27FC236}">
                <a16:creationId xmlns:a16="http://schemas.microsoft.com/office/drawing/2014/main" id="{BCB94BFA-E316-439C-B31E-6EF6D22349F3}"/>
              </a:ext>
            </a:extLst>
          </p:cNvPr>
          <p:cNvGrpSpPr/>
          <p:nvPr/>
        </p:nvGrpSpPr>
        <p:grpSpPr>
          <a:xfrm>
            <a:off x="1417691" y="1356104"/>
            <a:ext cx="3199211" cy="2396112"/>
            <a:chOff x="1470660" y="1398648"/>
            <a:chExt cx="3199211" cy="2396112"/>
          </a:xfrm>
        </p:grpSpPr>
        <p:sp>
          <p:nvSpPr>
            <p:cNvPr id="39" name="Teardrop 38">
              <a:extLst>
                <a:ext uri="{FF2B5EF4-FFF2-40B4-BE49-F238E27FC236}">
                  <a16:creationId xmlns:a16="http://schemas.microsoft.com/office/drawing/2014/main" id="{FAE719BE-38E6-4FF2-93CE-2592577744CE}"/>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Quicksand" panose="02070303000000060000" pitchFamily="18" charset="0"/>
              </a:endParaRPr>
            </a:p>
          </p:txBody>
        </p:sp>
        <p:sp>
          <p:nvSpPr>
            <p:cNvPr id="40" name="Arrow: Pentagon 39">
              <a:extLst>
                <a:ext uri="{FF2B5EF4-FFF2-40B4-BE49-F238E27FC236}">
                  <a16:creationId xmlns:a16="http://schemas.microsoft.com/office/drawing/2014/main" id="{7D1AD915-EA1F-4B75-A845-86642E9B2460}"/>
                </a:ext>
              </a:extLst>
            </p:cNvPr>
            <p:cNvSpPr/>
            <p:nvPr/>
          </p:nvSpPr>
          <p:spPr>
            <a:xfrm>
              <a:off x="1661159" y="1398648"/>
              <a:ext cx="3008712" cy="4800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17 Sep – 1 Oct</a:t>
              </a:r>
            </a:p>
          </p:txBody>
        </p:sp>
        <p:cxnSp>
          <p:nvCxnSpPr>
            <p:cNvPr id="41" name="Straight Connector 40">
              <a:extLst>
                <a:ext uri="{FF2B5EF4-FFF2-40B4-BE49-F238E27FC236}">
                  <a16:creationId xmlns:a16="http://schemas.microsoft.com/office/drawing/2014/main" id="{7177906E-1742-4AFC-B1CA-072FEF599F47}"/>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9" name="Teardrop 48">
            <a:extLst>
              <a:ext uri="{FF2B5EF4-FFF2-40B4-BE49-F238E27FC236}">
                <a16:creationId xmlns:a16="http://schemas.microsoft.com/office/drawing/2014/main" id="{1DBE2EF8-6ACE-4246-B069-67E5FF1065D1}"/>
              </a:ext>
            </a:extLst>
          </p:cNvPr>
          <p:cNvSpPr/>
          <p:nvPr/>
        </p:nvSpPr>
        <p:spPr>
          <a:xfrm rot="2700000" flipV="1">
            <a:off x="4530848" y="3427586"/>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50" name="Arrow: Pentagon 49">
            <a:extLst>
              <a:ext uri="{FF2B5EF4-FFF2-40B4-BE49-F238E27FC236}">
                <a16:creationId xmlns:a16="http://schemas.microsoft.com/office/drawing/2014/main" id="{177757AF-0A7E-4188-BE33-BC1066A09CAB}"/>
              </a:ext>
            </a:extLst>
          </p:cNvPr>
          <p:cNvSpPr/>
          <p:nvPr/>
        </p:nvSpPr>
        <p:spPr>
          <a:xfrm>
            <a:off x="4721349" y="5338680"/>
            <a:ext cx="3066625" cy="48463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2 Oct – 16 Oct</a:t>
            </a:r>
          </a:p>
        </p:txBody>
      </p:sp>
      <p:cxnSp>
        <p:nvCxnSpPr>
          <p:cNvPr id="51" name="Straight Connector 50">
            <a:extLst>
              <a:ext uri="{FF2B5EF4-FFF2-40B4-BE49-F238E27FC236}">
                <a16:creationId xmlns:a16="http://schemas.microsoft.com/office/drawing/2014/main" id="{EBA8F886-66D3-46BB-BF0A-75C42B0DD67E}"/>
              </a:ext>
            </a:extLst>
          </p:cNvPr>
          <p:cNvCxnSpPr/>
          <p:nvPr/>
        </p:nvCxnSpPr>
        <p:spPr>
          <a:xfrm>
            <a:off x="4721348" y="3427584"/>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D4306C-C0F8-4D9E-9ED9-21ED2AEAFE16}"/>
              </a:ext>
            </a:extLst>
          </p:cNvPr>
          <p:cNvSpPr txBox="1"/>
          <p:nvPr/>
        </p:nvSpPr>
        <p:spPr>
          <a:xfrm>
            <a:off x="1830514" y="1842738"/>
            <a:ext cx="2442435" cy="1492716"/>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300" dirty="0">
                <a:latin typeface="Quicksand" panose="02070303000000060000" pitchFamily="18" charset="0"/>
              </a:rPr>
              <a:t>Mid Term Preparation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algn="just"/>
            <a:endParaRPr lang="en-US" sz="1300" dirty="0">
              <a:latin typeface="Quicksand" panose="02070303000000060000" pitchFamily="18" charset="0"/>
            </a:endParaRPr>
          </a:p>
          <a:p>
            <a:pPr algn="just"/>
            <a:r>
              <a:rPr lang="en-US" sz="1300" u="sng" dirty="0">
                <a:latin typeface="Quicksand" panose="02070303000000060000" pitchFamily="18" charset="0"/>
              </a:rPr>
              <a:t>Schedule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Admin Scheduling Interface Enhancement</a:t>
            </a:r>
          </a:p>
        </p:txBody>
      </p:sp>
      <p:sp>
        <p:nvSpPr>
          <p:cNvPr id="56" name="TextBox 55">
            <a:extLst>
              <a:ext uri="{FF2B5EF4-FFF2-40B4-BE49-F238E27FC236}">
                <a16:creationId xmlns:a16="http://schemas.microsoft.com/office/drawing/2014/main" id="{A6AA88F2-1968-411B-9653-04AEA1CC1FC2}"/>
              </a:ext>
            </a:extLst>
          </p:cNvPr>
          <p:cNvSpPr txBox="1"/>
          <p:nvPr/>
        </p:nvSpPr>
        <p:spPr>
          <a:xfrm>
            <a:off x="4997688" y="3581225"/>
            <a:ext cx="2962907" cy="1938992"/>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Mid Term Presentation</a:t>
            </a:r>
          </a:p>
          <a:p>
            <a:pPr marL="285750" indent="-285750" algn="just">
              <a:buFont typeface="Arial" panose="020B0604020202020204" pitchFamily="34" charset="0"/>
              <a:buChar char="•"/>
            </a:pPr>
            <a:r>
              <a:rPr lang="en-US" sz="1300" dirty="0">
                <a:latin typeface="Quicksand" panose="02070303000000060000" pitchFamily="18" charset="0"/>
              </a:rPr>
              <a:t>Wiki Update</a:t>
            </a:r>
          </a:p>
          <a:p>
            <a:pPr marL="285750" indent="-285750" algn="just">
              <a:buFont typeface="Arial" panose="020B0604020202020204" pitchFamily="34" charset="0"/>
              <a:buChar char="•"/>
            </a:pPr>
            <a:r>
              <a:rPr lang="en-US" sz="1300" dirty="0">
                <a:latin typeface="Quicksand" panose="02070303000000060000" pitchFamily="18" charset="0"/>
              </a:rPr>
              <a:t>Test Cases Design</a:t>
            </a:r>
          </a:p>
          <a:p>
            <a:pPr algn="just"/>
            <a:r>
              <a:rPr lang="en-US" sz="1400" b="1" dirty="0">
                <a:solidFill>
                  <a:srgbClr val="C00000"/>
                </a:solidFill>
                <a:latin typeface="Quicksand" panose="02070303000000060000" pitchFamily="18" charset="0"/>
              </a:rPr>
              <a:t> </a:t>
            </a:r>
            <a:endParaRPr lang="en-US" sz="1400" u="sng" dirty="0">
              <a:solidFill>
                <a:schemeClr val="tx1">
                  <a:lumMod val="65000"/>
                  <a:lumOff val="35000"/>
                </a:schemeClr>
              </a:solidFill>
              <a:latin typeface="Quicksand" panose="02070303000000060000" pitchFamily="18" charset="0"/>
            </a:endParaRPr>
          </a:p>
          <a:p>
            <a:r>
              <a:rPr lang="en-US" sz="1300" u="sng" dirty="0">
                <a:latin typeface="Quicksand" panose="02070303000000060000" pitchFamily="18" charset="0"/>
              </a:rPr>
              <a:t>Receipt Module</a:t>
            </a:r>
          </a:p>
          <a:p>
            <a:pPr marL="285750" indent="-285750">
              <a:buFont typeface="Arial" panose="020B0604020202020204" pitchFamily="34" charset="0"/>
              <a:buChar char="•"/>
            </a:pPr>
            <a:r>
              <a:rPr lang="en-US" sz="1300" dirty="0">
                <a:latin typeface="Quicksand" panose="02070303000000060000" pitchFamily="18" charset="0"/>
              </a:rPr>
              <a:t>Receipt Generation for Students</a:t>
            </a:r>
          </a:p>
          <a:p>
            <a:pPr marL="285750" indent="-285750">
              <a:buFont typeface="Arial" panose="020B0604020202020204" pitchFamily="34" charset="0"/>
              <a:buChar char="•"/>
            </a:pPr>
            <a:r>
              <a:rPr lang="en-US" sz="1300" dirty="0" err="1">
                <a:latin typeface="Quicksand" panose="02070303000000060000" pitchFamily="18" charset="0"/>
              </a:rPr>
              <a:t>Payslip</a:t>
            </a:r>
            <a:r>
              <a:rPr lang="en-US" sz="1300" dirty="0">
                <a:latin typeface="Quicksand" panose="02070303000000060000" pitchFamily="18" charset="0"/>
              </a:rPr>
              <a:t> Generation for Tutors</a:t>
            </a:r>
          </a:p>
          <a:p>
            <a:endParaRPr lang="en-US" sz="1300" dirty="0">
              <a:latin typeface="Quicksand" panose="02070303000000060000" pitchFamily="18" charset="0"/>
            </a:endParaRPr>
          </a:p>
        </p:txBody>
      </p:sp>
      <p:sp>
        <p:nvSpPr>
          <p:cNvPr id="59" name="TextBox 58">
            <a:extLst>
              <a:ext uri="{FF2B5EF4-FFF2-40B4-BE49-F238E27FC236}">
                <a16:creationId xmlns:a16="http://schemas.microsoft.com/office/drawing/2014/main" id="{5658B452-97AB-4985-BA9E-97D71FF7BB32}"/>
              </a:ext>
            </a:extLst>
          </p:cNvPr>
          <p:cNvSpPr txBox="1"/>
          <p:nvPr/>
        </p:nvSpPr>
        <p:spPr>
          <a:xfrm rot="16200000">
            <a:off x="3239779" y="4537181"/>
            <a:ext cx="2412840" cy="584775"/>
          </a:xfrm>
          <a:prstGeom prst="rect">
            <a:avLst/>
          </a:prstGeom>
          <a:noFill/>
        </p:spPr>
        <p:txBody>
          <a:bodyPr wrap="none" rtlCol="0">
            <a:spAutoFit/>
          </a:bodyPr>
          <a:lstStyle/>
          <a:p>
            <a:r>
              <a:rPr lang="en-US" sz="3200" b="1" dirty="0">
                <a:latin typeface="Quicksand" panose="02070303000000060000" pitchFamily="18" charset="0"/>
              </a:rPr>
              <a:t>Iteration 8</a:t>
            </a:r>
          </a:p>
        </p:txBody>
      </p:sp>
      <p:sp>
        <p:nvSpPr>
          <p:cNvPr id="60" name="TextBox 59">
            <a:extLst>
              <a:ext uri="{FF2B5EF4-FFF2-40B4-BE49-F238E27FC236}">
                <a16:creationId xmlns:a16="http://schemas.microsoft.com/office/drawing/2014/main" id="{951DA615-B8F9-4ED6-A2EA-D26BAF8BC00E}"/>
              </a:ext>
            </a:extLst>
          </p:cNvPr>
          <p:cNvSpPr txBox="1"/>
          <p:nvPr/>
        </p:nvSpPr>
        <p:spPr>
          <a:xfrm rot="16200000">
            <a:off x="129694" y="2052863"/>
            <a:ext cx="2395207" cy="584775"/>
          </a:xfrm>
          <a:prstGeom prst="rect">
            <a:avLst/>
          </a:prstGeom>
          <a:noFill/>
        </p:spPr>
        <p:txBody>
          <a:bodyPr wrap="none" rtlCol="0">
            <a:spAutoFit/>
          </a:bodyPr>
          <a:lstStyle/>
          <a:p>
            <a:r>
              <a:rPr lang="en-US" sz="3200" b="1" dirty="0">
                <a:latin typeface="Quicksand" panose="02070303000000060000" pitchFamily="18" charset="0"/>
              </a:rPr>
              <a:t>Iteration 7</a:t>
            </a:r>
          </a:p>
        </p:txBody>
      </p:sp>
      <p:sp>
        <p:nvSpPr>
          <p:cNvPr id="2" name="Rectangle 1">
            <a:extLst>
              <a:ext uri="{FF2B5EF4-FFF2-40B4-BE49-F238E27FC236}">
                <a16:creationId xmlns:a16="http://schemas.microsoft.com/office/drawing/2014/main" id="{22763754-A62E-4D14-93EF-3105F0D03D6A}"/>
              </a:ext>
            </a:extLst>
          </p:cNvPr>
          <p:cNvSpPr/>
          <p:nvPr/>
        </p:nvSpPr>
        <p:spPr>
          <a:xfrm>
            <a:off x="2196576" y="93665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54" name="Graphic 53">
            <a:extLst>
              <a:ext uri="{FF2B5EF4-FFF2-40B4-BE49-F238E27FC236}">
                <a16:creationId xmlns:a16="http://schemas.microsoft.com/office/drawing/2014/main" id="{F2EFDC48-9A7C-482B-9261-1F84D79B3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7601" y="929790"/>
            <a:ext cx="318977" cy="318977"/>
          </a:xfrm>
          <a:prstGeom prst="rect">
            <a:avLst/>
          </a:prstGeom>
        </p:spPr>
      </p:pic>
      <p:pic>
        <p:nvPicPr>
          <p:cNvPr id="62" name="Graphic 61">
            <a:extLst>
              <a:ext uri="{FF2B5EF4-FFF2-40B4-BE49-F238E27FC236}">
                <a16:creationId xmlns:a16="http://schemas.microsoft.com/office/drawing/2014/main" id="{500750AC-0E24-4BB4-950A-852A1EFAB5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903" y="5685584"/>
            <a:ext cx="418465" cy="418465"/>
          </a:xfrm>
          <a:prstGeom prst="rect">
            <a:avLst/>
          </a:prstGeom>
        </p:spPr>
      </p:pic>
      <p:sp>
        <p:nvSpPr>
          <p:cNvPr id="63" name="TextBox 62">
            <a:extLst>
              <a:ext uri="{FF2B5EF4-FFF2-40B4-BE49-F238E27FC236}">
                <a16:creationId xmlns:a16="http://schemas.microsoft.com/office/drawing/2014/main" id="{3D1C5BB7-AB40-4DA9-8824-2309E33AAF7A}"/>
              </a:ext>
            </a:extLst>
          </p:cNvPr>
          <p:cNvSpPr txBox="1"/>
          <p:nvPr/>
        </p:nvSpPr>
        <p:spPr>
          <a:xfrm>
            <a:off x="759294" y="5713572"/>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3" name="Rectangle 2">
            <a:extLst>
              <a:ext uri="{FF2B5EF4-FFF2-40B4-BE49-F238E27FC236}">
                <a16:creationId xmlns:a16="http://schemas.microsoft.com/office/drawing/2014/main" id="{AF449A3A-21EA-4B27-AA8B-0B5E81CCE18F}"/>
              </a:ext>
            </a:extLst>
          </p:cNvPr>
          <p:cNvSpPr/>
          <p:nvPr/>
        </p:nvSpPr>
        <p:spPr>
          <a:xfrm>
            <a:off x="4377389" y="1707776"/>
            <a:ext cx="3008717" cy="1692771"/>
          </a:xfrm>
          <a:prstGeom prst="rect">
            <a:avLst/>
          </a:prstGeom>
        </p:spPr>
        <p:txBody>
          <a:bodyPr wrap="square">
            <a:spAutoFit/>
          </a:bodyPr>
          <a:lstStyle/>
          <a:p>
            <a:r>
              <a:rPr lang="en-US" sz="1300" u="sng" dirty="0">
                <a:latin typeface="Quicksand" panose="02070303000000060000" pitchFamily="18" charset="0"/>
              </a:rPr>
              <a:t>Admin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Deleting of Subjects – Improve on User Experience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Student &amp; Tutor Registration UI Enhancement</a:t>
            </a:r>
            <a:endParaRPr lang="en-US" sz="1300" dirty="0">
              <a:latin typeface="Quicksand" panose="02070303000000060000" pitchFamily="18" charset="0"/>
            </a:endParaRPr>
          </a:p>
          <a:p>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Grades Display Interface Enhancement</a:t>
            </a:r>
          </a:p>
        </p:txBody>
      </p:sp>
      <p:sp>
        <p:nvSpPr>
          <p:cNvPr id="4" name="Rectangle 3">
            <a:extLst>
              <a:ext uri="{FF2B5EF4-FFF2-40B4-BE49-F238E27FC236}">
                <a16:creationId xmlns:a16="http://schemas.microsoft.com/office/drawing/2014/main" id="{78217B77-CBA8-483F-9063-11BE776875C0}"/>
              </a:ext>
            </a:extLst>
          </p:cNvPr>
          <p:cNvSpPr/>
          <p:nvPr/>
        </p:nvSpPr>
        <p:spPr>
          <a:xfrm>
            <a:off x="7175678" y="1707774"/>
            <a:ext cx="3889838" cy="1692771"/>
          </a:xfrm>
          <a:prstGeom prst="rect">
            <a:avLst/>
          </a:prstGeom>
        </p:spPr>
        <p:txBody>
          <a:bodyPr wrap="square">
            <a:spAutoFit/>
          </a:bodyPr>
          <a:lstStyle/>
          <a:p>
            <a:r>
              <a:rPr lang="en-US" sz="1300" u="sng" dirty="0">
                <a:latin typeface="Quicksand" panose="02070303000000060000" pitchFamily="18" charset="0"/>
              </a:rPr>
              <a:t>Payment Tracking Module</a:t>
            </a:r>
          </a:p>
          <a:p>
            <a:pPr marL="285750" indent="-285750">
              <a:buFont typeface="Arial" panose="020B0604020202020204" pitchFamily="34" charset="0"/>
              <a:buChar char="•"/>
            </a:pPr>
            <a:r>
              <a:rPr lang="en-US" sz="1300" dirty="0">
                <a:latin typeface="Quicksand" panose="02070303000000060000" pitchFamily="18" charset="0"/>
              </a:rPr>
              <a:t>Student &amp; Tutor Payment Tracking</a:t>
            </a:r>
          </a:p>
          <a:p>
            <a:pPr marL="285750" indent="-285750">
              <a:buFont typeface="Arial" panose="020B0604020202020204" pitchFamily="34" charset="0"/>
              <a:buChar char="•"/>
            </a:pPr>
            <a:r>
              <a:rPr lang="en-US" sz="1300" dirty="0">
                <a:latin typeface="Quicksand" panose="02070303000000060000" pitchFamily="18" charset="0"/>
              </a:rPr>
              <a:t>Payment Status Update</a:t>
            </a:r>
          </a:p>
          <a:p>
            <a:endParaRPr lang="en-US" sz="1300" dirty="0">
              <a:latin typeface="Quicksand" panose="02070303000000060000" pitchFamily="18" charset="0"/>
            </a:endParaRP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highlight>
                  <a:srgbClr val="FFFF00"/>
                </a:highlight>
                <a:latin typeface="Quicksand" panose="02070303000000060000" pitchFamily="18" charset="0"/>
              </a:rPr>
              <a:t>Attendance Taking Interface Enhancement</a:t>
            </a:r>
          </a:p>
          <a:p>
            <a:endParaRPr lang="en-US" sz="1300" dirty="0">
              <a:latin typeface="Quicksand" panose="02070303000000060000" pitchFamily="18" charset="0"/>
            </a:endParaRPr>
          </a:p>
        </p:txBody>
      </p:sp>
      <p:sp>
        <p:nvSpPr>
          <p:cNvPr id="64" name="TextBox 63">
            <a:extLst>
              <a:ext uri="{FF2B5EF4-FFF2-40B4-BE49-F238E27FC236}">
                <a16:creationId xmlns:a16="http://schemas.microsoft.com/office/drawing/2014/main" id="{14CC97A1-283F-48D1-BB23-C59A549BE7BA}"/>
              </a:ext>
            </a:extLst>
          </p:cNvPr>
          <p:cNvSpPr txBox="1"/>
          <p:nvPr/>
        </p:nvSpPr>
        <p:spPr>
          <a:xfrm>
            <a:off x="2340723" y="390197"/>
            <a:ext cx="3008712"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Meetings</a:t>
            </a:r>
          </a:p>
        </p:txBody>
      </p:sp>
      <p:pic>
        <p:nvPicPr>
          <p:cNvPr id="66" name="Graphic 65">
            <a:extLst>
              <a:ext uri="{FF2B5EF4-FFF2-40B4-BE49-F238E27FC236}">
                <a16:creationId xmlns:a16="http://schemas.microsoft.com/office/drawing/2014/main" id="{22F5347D-C395-49AC-93C8-6C0F21D41E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7601" y="373252"/>
            <a:ext cx="318977" cy="318977"/>
          </a:xfrm>
          <a:prstGeom prst="rect">
            <a:avLst/>
          </a:prstGeom>
        </p:spPr>
      </p:pic>
      <p:sp>
        <p:nvSpPr>
          <p:cNvPr id="6" name="Rectangle 5">
            <a:extLst>
              <a:ext uri="{FF2B5EF4-FFF2-40B4-BE49-F238E27FC236}">
                <a16:creationId xmlns:a16="http://schemas.microsoft.com/office/drawing/2014/main" id="{62B393F7-2807-44CC-8D7B-0FA8CA6292ED}"/>
              </a:ext>
            </a:extLst>
          </p:cNvPr>
          <p:cNvSpPr/>
          <p:nvPr/>
        </p:nvSpPr>
        <p:spPr>
          <a:xfrm>
            <a:off x="7805219" y="3564793"/>
            <a:ext cx="4386783" cy="3293209"/>
          </a:xfrm>
          <a:prstGeom prst="rect">
            <a:avLst/>
          </a:prstGeom>
        </p:spPr>
        <p:txBody>
          <a:bodyPr wrap="square">
            <a:spAutoFit/>
          </a:bodyPr>
          <a:lstStyle/>
          <a:p>
            <a:r>
              <a:rPr lang="en-US" sz="1300" u="sng" dirty="0">
                <a:latin typeface="Quicksand" panose="02070303000000060000" pitchFamily="18" charset="0"/>
              </a:rPr>
              <a:t>Expenses Module</a:t>
            </a:r>
          </a:p>
          <a:p>
            <a:pPr marL="285750" indent="-285750">
              <a:buFont typeface="Arial" panose="020B0604020202020204" pitchFamily="34" charset="0"/>
              <a:buChar char="•"/>
            </a:pPr>
            <a:r>
              <a:rPr lang="en-US" sz="1300" dirty="0">
                <a:latin typeface="Quicksand" panose="02070303000000060000" pitchFamily="18" charset="0"/>
              </a:rPr>
              <a:t>Expenses Interface</a:t>
            </a:r>
          </a:p>
          <a:p>
            <a:pPr marL="285750" indent="-285750">
              <a:buFont typeface="Arial" panose="020B0604020202020204" pitchFamily="34" charset="0"/>
              <a:buChar char="•"/>
            </a:pPr>
            <a:r>
              <a:rPr lang="en-US" sz="1300" dirty="0">
                <a:latin typeface="Quicksand" panose="02070303000000060000" pitchFamily="18" charset="0"/>
              </a:rPr>
              <a:t>Expenses CRUD</a:t>
            </a:r>
          </a:p>
          <a:p>
            <a:endParaRPr lang="en-US" sz="1300" dirty="0">
              <a:latin typeface="Quicksand" panose="02070303000000060000" pitchFamily="18" charset="0"/>
            </a:endParaRPr>
          </a:p>
          <a:p>
            <a:r>
              <a:rPr lang="en-US" sz="1300" u="sng" dirty="0">
                <a:latin typeface="Quicksand" panose="02070303000000060000" pitchFamily="18" charset="0"/>
              </a:rPr>
              <a:t>Financial Report Module</a:t>
            </a:r>
          </a:p>
          <a:p>
            <a:pPr marL="285750" indent="-285750">
              <a:buFont typeface="Arial" panose="020B0604020202020204" pitchFamily="34" charset="0"/>
              <a:buChar char="•"/>
            </a:pPr>
            <a:r>
              <a:rPr lang="en-US" sz="1300" dirty="0">
                <a:latin typeface="Quicksand" panose="02070303000000060000" pitchFamily="18" charset="0"/>
              </a:rPr>
              <a:t>Scheduler for Report Generation</a:t>
            </a:r>
          </a:p>
          <a:p>
            <a:pPr marL="285750" indent="-285750">
              <a:buFont typeface="Arial" panose="020B0604020202020204" pitchFamily="34" charset="0"/>
              <a:buChar char="•"/>
            </a:pPr>
            <a:r>
              <a:rPr lang="en-US" sz="1300" dirty="0">
                <a:latin typeface="Quicksand" panose="02070303000000060000" pitchFamily="18" charset="0"/>
              </a:rPr>
              <a:t>Storing generated report in Jelastic</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Changes to Lesson Date by Tutors</a:t>
            </a:r>
          </a:p>
          <a:p>
            <a:endParaRPr lang="en-US" sz="1300" dirty="0">
              <a:latin typeface="Quicksand" panose="02070303000000060000" pitchFamily="18" charset="0"/>
            </a:endParaRPr>
          </a:p>
          <a:p>
            <a:r>
              <a:rPr lang="en-US" sz="1300" u="sng" dirty="0">
                <a:latin typeface="Quicksand" panose="02070303000000060000" pitchFamily="18" charset="0"/>
              </a:rPr>
              <a:t>Attendance Taking Module</a:t>
            </a:r>
          </a:p>
          <a:p>
            <a:pPr marL="285750" indent="-285750">
              <a:buFont typeface="Arial" panose="020B0604020202020204" pitchFamily="34" charset="0"/>
              <a:buChar char="•"/>
            </a:pPr>
            <a:r>
              <a:rPr lang="en-US" sz="1300" dirty="0">
                <a:latin typeface="Quicksand" panose="02070303000000060000" pitchFamily="18" charset="0"/>
              </a:rPr>
              <a:t>Viewing Attendances for Students &amp; Parents</a:t>
            </a:r>
          </a:p>
          <a:p>
            <a:endParaRPr lang="en-US" sz="1300" dirty="0">
              <a:latin typeface="Quicksand" panose="02070303000000060000" pitchFamily="18" charset="0"/>
            </a:endParaRPr>
          </a:p>
          <a:p>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Viewing Grades for Students &amp; Parents</a:t>
            </a:r>
          </a:p>
        </p:txBody>
      </p:sp>
      <p:sp>
        <p:nvSpPr>
          <p:cNvPr id="67" name="Rectangle 66">
            <a:extLst>
              <a:ext uri="{FF2B5EF4-FFF2-40B4-BE49-F238E27FC236}">
                <a16:creationId xmlns:a16="http://schemas.microsoft.com/office/drawing/2014/main" id="{A642C57C-31E2-4BE3-85E6-630AE6ADCEFF}"/>
              </a:ext>
            </a:extLst>
          </p:cNvPr>
          <p:cNvSpPr/>
          <p:nvPr/>
        </p:nvSpPr>
        <p:spPr>
          <a:xfrm>
            <a:off x="5273748" y="5935377"/>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68" name="Graphic 67">
            <a:extLst>
              <a:ext uri="{FF2B5EF4-FFF2-40B4-BE49-F238E27FC236}">
                <a16:creationId xmlns:a16="http://schemas.microsoft.com/office/drawing/2014/main" id="{2F03F209-735D-4231-B02E-A84D0E08C5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4773" y="5928510"/>
            <a:ext cx="318977" cy="318977"/>
          </a:xfrm>
          <a:prstGeom prst="rect">
            <a:avLst/>
          </a:prstGeom>
        </p:spPr>
      </p:pic>
      <p:pic>
        <p:nvPicPr>
          <p:cNvPr id="69" name="Graphic 68">
            <a:extLst>
              <a:ext uri="{FF2B5EF4-FFF2-40B4-BE49-F238E27FC236}">
                <a16:creationId xmlns:a16="http://schemas.microsoft.com/office/drawing/2014/main" id="{CF27B1C0-0E65-42B1-81D0-2E84DCD4E2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8368" y="1361216"/>
            <a:ext cx="418465" cy="418465"/>
          </a:xfrm>
          <a:prstGeom prst="rect">
            <a:avLst/>
          </a:prstGeom>
        </p:spPr>
      </p:pic>
      <p:pic>
        <p:nvPicPr>
          <p:cNvPr id="70" name="Graphic 69">
            <a:extLst>
              <a:ext uri="{FF2B5EF4-FFF2-40B4-BE49-F238E27FC236}">
                <a16:creationId xmlns:a16="http://schemas.microsoft.com/office/drawing/2014/main" id="{94B87767-6C98-4915-84A4-8B06BEC1D7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5540" y="5358646"/>
            <a:ext cx="418465" cy="418465"/>
          </a:xfrm>
          <a:prstGeom prst="rect">
            <a:avLst/>
          </a:prstGeom>
        </p:spPr>
      </p:pic>
      <p:sp>
        <p:nvSpPr>
          <p:cNvPr id="71" name="TextBox 70">
            <a:extLst>
              <a:ext uri="{FF2B5EF4-FFF2-40B4-BE49-F238E27FC236}">
                <a16:creationId xmlns:a16="http://schemas.microsoft.com/office/drawing/2014/main" id="{FBEE1EF1-CD05-4E65-9600-50BD9ECCB118}"/>
              </a:ext>
            </a:extLst>
          </p:cNvPr>
          <p:cNvSpPr txBox="1"/>
          <p:nvPr/>
        </p:nvSpPr>
        <p:spPr>
          <a:xfrm>
            <a:off x="301900" y="6200270"/>
            <a:ext cx="2931493" cy="369332"/>
          </a:xfrm>
          <a:prstGeom prst="rect">
            <a:avLst/>
          </a:prstGeom>
          <a:noFill/>
        </p:spPr>
        <p:txBody>
          <a:bodyPr wrap="square" rtlCol="0">
            <a:spAutoFit/>
          </a:bodyPr>
          <a:lstStyle/>
          <a:p>
            <a:r>
              <a:rPr lang="en-US" dirty="0">
                <a:highlight>
                  <a:srgbClr val="FFFF00"/>
                </a:highlight>
                <a:latin typeface="Quicksand" panose="02070303000000060000" pitchFamily="18" charset="0"/>
              </a:rPr>
              <a:t>XXX</a:t>
            </a:r>
            <a:r>
              <a:rPr lang="en-US" dirty="0">
                <a:latin typeface="Quicksand" panose="02070303000000060000" pitchFamily="18" charset="0"/>
              </a:rPr>
              <a:t>  Unplanned Tasks</a:t>
            </a:r>
            <a:endParaRPr lang="en-SG" dirty="0">
              <a:latin typeface="Quicksand" panose="02070303000000060000" pitchFamily="18" charset="0"/>
            </a:endParaRPr>
          </a:p>
        </p:txBody>
      </p:sp>
    </p:spTree>
    <p:extLst>
      <p:ext uri="{BB962C8B-B14F-4D97-AF65-F5344CB8AC3E}">
        <p14:creationId xmlns:p14="http://schemas.microsoft.com/office/powerpoint/2010/main" val="418555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990672" y="3420994"/>
            <a:ext cx="10279837" cy="410130"/>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34" name="Group 33">
            <a:extLst>
              <a:ext uri="{FF2B5EF4-FFF2-40B4-BE49-F238E27FC236}">
                <a16:creationId xmlns:a16="http://schemas.microsoft.com/office/drawing/2014/main" id="{65C61F1B-D4DF-4FD6-B586-BD40DAF14A7C}"/>
              </a:ext>
            </a:extLst>
          </p:cNvPr>
          <p:cNvGrpSpPr/>
          <p:nvPr/>
        </p:nvGrpSpPr>
        <p:grpSpPr>
          <a:xfrm>
            <a:off x="7286925" y="3435557"/>
            <a:ext cx="3102918" cy="2586614"/>
            <a:chOff x="4364151" y="355259"/>
            <a:chExt cx="3102918" cy="2586614"/>
          </a:xfrm>
        </p:grpSpPr>
        <p:sp>
          <p:nvSpPr>
            <p:cNvPr id="35" name="Teardrop 34">
              <a:extLst>
                <a:ext uri="{FF2B5EF4-FFF2-40B4-BE49-F238E27FC236}">
                  <a16:creationId xmlns:a16="http://schemas.microsoft.com/office/drawing/2014/main" id="{033BDD00-A9CE-41B9-ADD8-DC648DC799B1}"/>
                </a:ext>
              </a:extLst>
            </p:cNvPr>
            <p:cNvSpPr/>
            <p:nvPr/>
          </p:nvSpPr>
          <p:spPr>
            <a:xfrm rot="18900000">
              <a:off x="7086069" y="355259"/>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36" name="Arrow: Pentagon 35">
              <a:extLst>
                <a:ext uri="{FF2B5EF4-FFF2-40B4-BE49-F238E27FC236}">
                  <a16:creationId xmlns:a16="http://schemas.microsoft.com/office/drawing/2014/main" id="{BC4568F7-AE21-4E5E-B548-022BE557526E}"/>
                </a:ext>
              </a:extLst>
            </p:cNvPr>
            <p:cNvSpPr/>
            <p:nvPr/>
          </p:nvSpPr>
          <p:spPr>
            <a:xfrm rot="10800000">
              <a:off x="4364151" y="2461839"/>
              <a:ext cx="2923051" cy="48003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Quicksand" panose="02070303000000060000" pitchFamily="18" charset="0"/>
              </a:endParaRPr>
            </a:p>
          </p:txBody>
        </p:sp>
        <p:cxnSp>
          <p:nvCxnSpPr>
            <p:cNvPr id="37" name="Straight Connector 36">
              <a:extLst>
                <a:ext uri="{FF2B5EF4-FFF2-40B4-BE49-F238E27FC236}">
                  <a16:creationId xmlns:a16="http://schemas.microsoft.com/office/drawing/2014/main" id="{EE0BE5B9-6CF9-4096-ABB8-BE67A15F154A}"/>
                </a:ext>
              </a:extLst>
            </p:cNvPr>
            <p:cNvCxnSpPr/>
            <p:nvPr/>
          </p:nvCxnSpPr>
          <p:spPr>
            <a:xfrm flipV="1">
              <a:off x="7281596" y="545761"/>
              <a:ext cx="0" cy="2396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8EEC578C-4406-4C1F-AD04-CE56C1023473}"/>
              </a:ext>
            </a:extLst>
          </p:cNvPr>
          <p:cNvSpPr txBox="1"/>
          <p:nvPr/>
        </p:nvSpPr>
        <p:spPr>
          <a:xfrm>
            <a:off x="4076083" y="3686710"/>
            <a:ext cx="3447837" cy="2292935"/>
          </a:xfrm>
          <a:prstGeom prst="rect">
            <a:avLst/>
          </a:prstGeom>
          <a:noFill/>
        </p:spPr>
        <p:txBody>
          <a:bodyPr wrap="square" lIns="0" rIns="0" rtlCol="0" anchor="t">
            <a:spAutoFit/>
          </a:bodyPr>
          <a:lstStyle/>
          <a:p>
            <a:pPr marL="285750" indent="-285750">
              <a:buFont typeface="Arial" panose="020B0604020202020204" pitchFamily="34" charset="0"/>
              <a:buChar char="•"/>
            </a:pPr>
            <a:r>
              <a:rPr lang="en-US" sz="1300" dirty="0">
                <a:latin typeface="Quicksand" panose="02070303000000060000" pitchFamily="18" charset="0"/>
              </a:rPr>
              <a:t>Wiki Update</a:t>
            </a:r>
          </a:p>
          <a:p>
            <a:pPr marL="285750" indent="-285750">
              <a:buFont typeface="Arial" panose="020B0604020202020204" pitchFamily="34" charset="0"/>
              <a:buChar char="•"/>
            </a:pPr>
            <a:r>
              <a:rPr lang="en-US" sz="1300" dirty="0">
                <a:latin typeface="Quicksand" panose="02070303000000060000" pitchFamily="18" charset="0"/>
              </a:rPr>
              <a:t>Final Presentation Preparation</a:t>
            </a:r>
          </a:p>
          <a:p>
            <a:pPr marL="285750" indent="-285750">
              <a:buFont typeface="Arial" panose="020B0604020202020204" pitchFamily="34" charset="0"/>
              <a:buChar char="•"/>
            </a:pPr>
            <a:r>
              <a:rPr lang="en-US" sz="1300" dirty="0">
                <a:latin typeface="Quicksand" panose="02070303000000060000" pitchFamily="18" charset="0"/>
              </a:rPr>
              <a:t>Test Cases Design</a:t>
            </a:r>
          </a:p>
          <a:p>
            <a:endParaRPr lang="en-US" sz="1300" dirty="0">
              <a:latin typeface="Quicksand" panose="02070303000000060000" pitchFamily="18" charset="0"/>
            </a:endParaRPr>
          </a:p>
          <a:p>
            <a:pPr algn="just"/>
            <a:r>
              <a:rPr lang="en-US" sz="1300" u="sng" dirty="0">
                <a:latin typeface="Quicksand" panose="02070303000000060000" pitchFamily="18" charset="0"/>
              </a:rPr>
              <a:t>Reward Module</a:t>
            </a:r>
          </a:p>
          <a:p>
            <a:pPr marL="171450" indent="-171450" algn="just">
              <a:buFont typeface="Arial" panose="020B0604020202020204" pitchFamily="34" charset="0"/>
              <a:buChar char="•"/>
            </a:pPr>
            <a:r>
              <a:rPr lang="en-US" sz="1300" dirty="0">
                <a:latin typeface="Quicksand" panose="02070303000000060000" pitchFamily="18" charset="0"/>
              </a:rPr>
              <a:t>Points CRUD</a:t>
            </a:r>
          </a:p>
          <a:p>
            <a:pPr marL="171450" indent="-171450" algn="just">
              <a:buFont typeface="Arial" panose="020B0604020202020204" pitchFamily="34" charset="0"/>
              <a:buChar char="•"/>
            </a:pPr>
            <a:r>
              <a:rPr lang="en-US" sz="1300" dirty="0">
                <a:latin typeface="Quicksand" panose="02070303000000060000" pitchFamily="18" charset="0"/>
              </a:rPr>
              <a:t>List of Redemptions Available</a:t>
            </a:r>
          </a:p>
          <a:p>
            <a:pPr marL="171450" indent="-171450" algn="just">
              <a:buFont typeface="Arial" panose="020B0604020202020204" pitchFamily="34" charset="0"/>
              <a:buChar char="•"/>
            </a:pPr>
            <a:endParaRPr lang="en-US" sz="1300" dirty="0">
              <a:latin typeface="Quicksand" panose="02070303000000060000" pitchFamily="18" charset="0"/>
            </a:endParaRPr>
          </a:p>
          <a:p>
            <a:pPr algn="just"/>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Grades Analytics – Comparison &amp; Students Improvements</a:t>
            </a:r>
          </a:p>
        </p:txBody>
      </p:sp>
      <p:sp>
        <p:nvSpPr>
          <p:cNvPr id="57" name="TextBox 56">
            <a:extLst>
              <a:ext uri="{FF2B5EF4-FFF2-40B4-BE49-F238E27FC236}">
                <a16:creationId xmlns:a16="http://schemas.microsoft.com/office/drawing/2014/main" id="{963D8A6A-D50C-4EB0-9557-C1C53B5A3F3D}"/>
              </a:ext>
            </a:extLst>
          </p:cNvPr>
          <p:cNvSpPr txBox="1"/>
          <p:nvPr/>
        </p:nvSpPr>
        <p:spPr>
          <a:xfrm rot="16200000">
            <a:off x="9188871" y="4633278"/>
            <a:ext cx="2595582" cy="584775"/>
          </a:xfrm>
          <a:prstGeom prst="rect">
            <a:avLst/>
          </a:prstGeom>
          <a:noFill/>
        </p:spPr>
        <p:txBody>
          <a:bodyPr wrap="none" rtlCol="0">
            <a:spAutoFit/>
          </a:bodyPr>
          <a:lstStyle/>
          <a:p>
            <a:r>
              <a:rPr lang="en-US" sz="3200" b="1" dirty="0">
                <a:latin typeface="Quicksand" panose="02070303000000060000" pitchFamily="18" charset="0"/>
              </a:rPr>
              <a:t>Iteration 10</a:t>
            </a:r>
          </a:p>
        </p:txBody>
      </p:sp>
      <p:grpSp>
        <p:nvGrpSpPr>
          <p:cNvPr id="18" name="Group 17">
            <a:extLst>
              <a:ext uri="{FF2B5EF4-FFF2-40B4-BE49-F238E27FC236}">
                <a16:creationId xmlns:a16="http://schemas.microsoft.com/office/drawing/2014/main" id="{57F1E5E3-BB25-4FF7-B458-DEC4727C449F}"/>
              </a:ext>
            </a:extLst>
          </p:cNvPr>
          <p:cNvGrpSpPr/>
          <p:nvPr/>
        </p:nvGrpSpPr>
        <p:grpSpPr>
          <a:xfrm>
            <a:off x="1018570" y="1405265"/>
            <a:ext cx="3251771" cy="2396112"/>
            <a:chOff x="1470660" y="1398648"/>
            <a:chExt cx="3251771" cy="2396112"/>
          </a:xfrm>
        </p:grpSpPr>
        <p:sp>
          <p:nvSpPr>
            <p:cNvPr id="19" name="Teardrop 18">
              <a:extLst>
                <a:ext uri="{FF2B5EF4-FFF2-40B4-BE49-F238E27FC236}">
                  <a16:creationId xmlns:a16="http://schemas.microsoft.com/office/drawing/2014/main" id="{E9502590-8E46-4FD7-9F77-EF771F40AC8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20" name="Arrow: Pentagon 19">
              <a:extLst>
                <a:ext uri="{FF2B5EF4-FFF2-40B4-BE49-F238E27FC236}">
                  <a16:creationId xmlns:a16="http://schemas.microsoft.com/office/drawing/2014/main" id="{87F2FB8F-B3F4-4622-802B-DB09F78F8DC1}"/>
                </a:ext>
              </a:extLst>
            </p:cNvPr>
            <p:cNvSpPr/>
            <p:nvPr/>
          </p:nvSpPr>
          <p:spPr>
            <a:xfrm>
              <a:off x="1661159" y="1398648"/>
              <a:ext cx="3061272"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17 Oct – 31 Oct</a:t>
              </a:r>
            </a:p>
          </p:txBody>
        </p:sp>
        <p:cxnSp>
          <p:nvCxnSpPr>
            <p:cNvPr id="21" name="Straight Connector 20">
              <a:extLst>
                <a:ext uri="{FF2B5EF4-FFF2-40B4-BE49-F238E27FC236}">
                  <a16:creationId xmlns:a16="http://schemas.microsoft.com/office/drawing/2014/main" id="{C7CBBD53-063D-4E05-A289-F0E347736F8A}"/>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CC3C287-BFF8-4D54-88A9-1418EDD8B445}"/>
              </a:ext>
            </a:extLst>
          </p:cNvPr>
          <p:cNvSpPr txBox="1"/>
          <p:nvPr/>
        </p:nvSpPr>
        <p:spPr>
          <a:xfrm rot="16200000">
            <a:off x="-269159" y="2102024"/>
            <a:ext cx="2417650" cy="584775"/>
          </a:xfrm>
          <a:prstGeom prst="rect">
            <a:avLst/>
          </a:prstGeom>
          <a:noFill/>
        </p:spPr>
        <p:txBody>
          <a:bodyPr wrap="none" rtlCol="0">
            <a:spAutoFit/>
          </a:bodyPr>
          <a:lstStyle/>
          <a:p>
            <a:r>
              <a:rPr lang="en-US" sz="3200" b="1" dirty="0">
                <a:latin typeface="Quicksand" panose="02070303000000060000" pitchFamily="18" charset="0"/>
              </a:rPr>
              <a:t>Iteration 9</a:t>
            </a:r>
          </a:p>
        </p:txBody>
      </p:sp>
      <p:sp>
        <p:nvSpPr>
          <p:cNvPr id="23" name="TextBox 22">
            <a:extLst>
              <a:ext uri="{FF2B5EF4-FFF2-40B4-BE49-F238E27FC236}">
                <a16:creationId xmlns:a16="http://schemas.microsoft.com/office/drawing/2014/main" id="{AA1A3F91-C5B2-40C0-AB9F-CF89EA198139}"/>
              </a:ext>
            </a:extLst>
          </p:cNvPr>
          <p:cNvSpPr txBox="1"/>
          <p:nvPr/>
        </p:nvSpPr>
        <p:spPr>
          <a:xfrm>
            <a:off x="1478477" y="1875042"/>
            <a:ext cx="2739018" cy="1569660"/>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Poster Submission</a:t>
            </a:r>
          </a:p>
          <a:p>
            <a:pPr marL="285750" indent="-285750">
              <a:buFont typeface="Arial" panose="020B0604020202020204" pitchFamily="34" charset="0"/>
              <a:buChar char="•"/>
            </a:pPr>
            <a:r>
              <a:rPr lang="en-US" sz="1400" dirty="0">
                <a:latin typeface="Quicksand" panose="02070303000000060000" pitchFamily="18" charset="0"/>
              </a:rPr>
              <a:t>Wiki Update</a:t>
            </a:r>
          </a:p>
          <a:p>
            <a:pPr marL="285750" indent="-285750">
              <a:buFont typeface="Arial" panose="020B0604020202020204" pitchFamily="34" charset="0"/>
              <a:buChar char="•"/>
            </a:pPr>
            <a:r>
              <a:rPr lang="en-US" sz="1400" dirty="0">
                <a:latin typeface="Quicksand" panose="02070303000000060000" pitchFamily="18" charset="0"/>
              </a:rPr>
              <a:t>Poster Preparation</a:t>
            </a:r>
          </a:p>
          <a:p>
            <a:pPr marL="285750" indent="-285750">
              <a:buFont typeface="Arial" panose="020B0604020202020204" pitchFamily="34" charset="0"/>
              <a:buChar char="•"/>
            </a:pPr>
            <a:r>
              <a:rPr lang="en-US" sz="1400" dirty="0">
                <a:latin typeface="Quicksand" panose="02070303000000060000" pitchFamily="18" charset="0"/>
              </a:rPr>
              <a:t>Test Case Design</a:t>
            </a:r>
          </a:p>
          <a:p>
            <a:endParaRPr lang="en-US" sz="1400" dirty="0">
              <a:latin typeface="Quicksand" panose="02070303000000060000" pitchFamily="18" charset="0"/>
            </a:endParaRPr>
          </a:p>
          <a:p>
            <a:r>
              <a:rPr lang="en-US" sz="1300" u="sng" dirty="0">
                <a:latin typeface="Quicksand" panose="02070303000000060000" pitchFamily="18" charset="0"/>
              </a:rPr>
              <a:t>Payment Tracking Module</a:t>
            </a:r>
          </a:p>
          <a:p>
            <a:pPr marL="171450" indent="-171450">
              <a:buFont typeface="Arial" panose="020B0604020202020204" pitchFamily="34" charset="0"/>
              <a:buChar char="•"/>
            </a:pPr>
            <a:r>
              <a:rPr lang="en-US" sz="1300" dirty="0">
                <a:latin typeface="Quicksand" panose="02070303000000060000" pitchFamily="18" charset="0"/>
              </a:rPr>
              <a:t>ePayment – PayNow</a:t>
            </a:r>
          </a:p>
        </p:txBody>
      </p:sp>
      <p:pic>
        <p:nvPicPr>
          <p:cNvPr id="24" name="Graphic 23">
            <a:extLst>
              <a:ext uri="{FF2B5EF4-FFF2-40B4-BE49-F238E27FC236}">
                <a16:creationId xmlns:a16="http://schemas.microsoft.com/office/drawing/2014/main" id="{469E77F2-A366-408F-AB47-878775DB8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5685584"/>
            <a:ext cx="418465" cy="418465"/>
          </a:xfrm>
          <a:prstGeom prst="rect">
            <a:avLst/>
          </a:prstGeom>
        </p:spPr>
      </p:pic>
      <p:sp>
        <p:nvSpPr>
          <p:cNvPr id="25" name="TextBox 24">
            <a:extLst>
              <a:ext uri="{FF2B5EF4-FFF2-40B4-BE49-F238E27FC236}">
                <a16:creationId xmlns:a16="http://schemas.microsoft.com/office/drawing/2014/main" id="{A401C04B-87F3-4A76-83AF-CCA23EBAC5F1}"/>
              </a:ext>
            </a:extLst>
          </p:cNvPr>
          <p:cNvSpPr txBox="1"/>
          <p:nvPr/>
        </p:nvSpPr>
        <p:spPr>
          <a:xfrm>
            <a:off x="759294" y="5713572"/>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27" name="TextBox 26">
            <a:extLst>
              <a:ext uri="{FF2B5EF4-FFF2-40B4-BE49-F238E27FC236}">
                <a16:creationId xmlns:a16="http://schemas.microsoft.com/office/drawing/2014/main" id="{48FB73A9-8D2A-4BD7-8A3E-2E58543ACC17}"/>
              </a:ext>
            </a:extLst>
          </p:cNvPr>
          <p:cNvSpPr txBox="1"/>
          <p:nvPr/>
        </p:nvSpPr>
        <p:spPr>
          <a:xfrm>
            <a:off x="1941599" y="943448"/>
            <a:ext cx="2773539"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Meeting</a:t>
            </a:r>
          </a:p>
        </p:txBody>
      </p:sp>
      <p:pic>
        <p:nvPicPr>
          <p:cNvPr id="28" name="Graphic 27">
            <a:extLst>
              <a:ext uri="{FF2B5EF4-FFF2-40B4-BE49-F238E27FC236}">
                <a16:creationId xmlns:a16="http://schemas.microsoft.com/office/drawing/2014/main" id="{70953331-2418-4692-8577-B35343CC5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8477" y="926503"/>
            <a:ext cx="318977" cy="318977"/>
          </a:xfrm>
          <a:prstGeom prst="rect">
            <a:avLst/>
          </a:prstGeom>
        </p:spPr>
      </p:pic>
      <p:sp>
        <p:nvSpPr>
          <p:cNvPr id="2" name="Rectangle 1">
            <a:extLst>
              <a:ext uri="{FF2B5EF4-FFF2-40B4-BE49-F238E27FC236}">
                <a16:creationId xmlns:a16="http://schemas.microsoft.com/office/drawing/2014/main" id="{C5F4DC47-5AAD-4F55-A288-2C0C3CE02DA1}"/>
              </a:ext>
            </a:extLst>
          </p:cNvPr>
          <p:cNvSpPr/>
          <p:nvPr/>
        </p:nvSpPr>
        <p:spPr>
          <a:xfrm>
            <a:off x="4315340" y="1117887"/>
            <a:ext cx="3358852" cy="2492990"/>
          </a:xfrm>
          <a:prstGeom prst="rect">
            <a:avLst/>
          </a:prstGeom>
        </p:spPr>
        <p:txBody>
          <a:bodyPr wrap="square">
            <a:spAutoFit/>
          </a:bodyPr>
          <a:lstStyle/>
          <a:p>
            <a:r>
              <a:rPr lang="en-US" sz="1300" u="sng" dirty="0">
                <a:latin typeface="Quicksand" panose="02070303000000060000" pitchFamily="18" charset="0"/>
              </a:rPr>
              <a:t>Search Module</a:t>
            </a:r>
          </a:p>
          <a:p>
            <a:pPr marL="285750" indent="-285750">
              <a:buFont typeface="Arial" panose="020B0604020202020204" pitchFamily="34" charset="0"/>
              <a:buChar char="•"/>
            </a:pPr>
            <a:r>
              <a:rPr lang="en-US" sz="1300" dirty="0">
                <a:latin typeface="Quicksand" panose="02070303000000060000" pitchFamily="18" charset="0"/>
              </a:rPr>
              <a:t>Search Tutors</a:t>
            </a:r>
          </a:p>
          <a:p>
            <a:pPr marL="285750" indent="-285750">
              <a:buFont typeface="Arial" panose="020B0604020202020204" pitchFamily="34" charset="0"/>
              <a:buChar char="•"/>
            </a:pPr>
            <a:r>
              <a:rPr lang="en-US" sz="1300" dirty="0">
                <a:latin typeface="Quicksand" panose="02070303000000060000" pitchFamily="18" charset="0"/>
              </a:rPr>
              <a:t>Search Students</a:t>
            </a:r>
          </a:p>
          <a:p>
            <a:pPr marL="285750" indent="-285750">
              <a:buFont typeface="Arial" panose="020B0604020202020204" pitchFamily="34" charset="0"/>
              <a:buChar char="•"/>
            </a:pPr>
            <a:r>
              <a:rPr lang="en-US" sz="1300" dirty="0">
                <a:latin typeface="Quicksand" panose="02070303000000060000" pitchFamily="18" charset="0"/>
              </a:rPr>
              <a:t>Search Reports</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Latest Pay Details (Tutor)</a:t>
            </a:r>
          </a:p>
          <a:p>
            <a:pPr marL="285750" indent="-285750">
              <a:buFont typeface="Arial" panose="020B0604020202020204" pitchFamily="34" charset="0"/>
              <a:buChar char="•"/>
            </a:pPr>
            <a:r>
              <a:rPr lang="en-US" sz="1300" dirty="0">
                <a:latin typeface="Quicksand" panose="02070303000000060000" pitchFamily="18" charset="0"/>
              </a:rPr>
              <a:t>Latest Grade Details (Parents)</a:t>
            </a:r>
          </a:p>
          <a:p>
            <a:pPr marL="285750" indent="-285750">
              <a:buFont typeface="Arial" panose="020B0604020202020204" pitchFamily="34" charset="0"/>
              <a:buChar char="•"/>
            </a:pPr>
            <a:r>
              <a:rPr lang="en-US" sz="1300" dirty="0">
                <a:latin typeface="Quicksand" panose="02070303000000060000" pitchFamily="18" charset="0"/>
              </a:rPr>
              <a:t>Overdue Payments (Parents)</a:t>
            </a:r>
          </a:p>
          <a:p>
            <a:pPr marL="285750" indent="-285750">
              <a:buFont typeface="Arial" panose="020B0604020202020204" pitchFamily="34" charset="0"/>
              <a:buChar char="•"/>
            </a:pPr>
            <a:r>
              <a:rPr lang="en-US" sz="1300" dirty="0">
                <a:latin typeface="Quicksand" panose="02070303000000060000" pitchFamily="18" charset="0"/>
              </a:rPr>
              <a:t>Financial Report Summary (Admin)</a:t>
            </a:r>
          </a:p>
          <a:p>
            <a:pPr marL="285750" indent="-285750">
              <a:buFont typeface="Arial" panose="020B0604020202020204" pitchFamily="34" charset="0"/>
              <a:buChar char="•"/>
            </a:pPr>
            <a:r>
              <a:rPr lang="en-US" sz="1300" dirty="0">
                <a:latin typeface="Quicksand" panose="02070303000000060000" pitchFamily="18" charset="0"/>
              </a:rPr>
              <a:t>Latest Updates of Report (Admin)</a:t>
            </a:r>
          </a:p>
          <a:p>
            <a:pPr marL="285750" indent="-285750">
              <a:buFont typeface="Arial" panose="020B0604020202020204" pitchFamily="34" charset="0"/>
              <a:buChar char="•"/>
            </a:pPr>
            <a:r>
              <a:rPr lang="en-US" sz="1300" dirty="0">
                <a:latin typeface="Quicksand" panose="02070303000000060000" pitchFamily="18" charset="0"/>
              </a:rPr>
              <a:t>List of Late Payments (Admin)</a:t>
            </a:r>
          </a:p>
        </p:txBody>
      </p:sp>
      <p:sp>
        <p:nvSpPr>
          <p:cNvPr id="30" name="Rectangle 29">
            <a:extLst>
              <a:ext uri="{FF2B5EF4-FFF2-40B4-BE49-F238E27FC236}">
                <a16:creationId xmlns:a16="http://schemas.microsoft.com/office/drawing/2014/main" id="{6A3F7ACD-173B-4986-8098-8C8B7C3F320B}"/>
              </a:ext>
            </a:extLst>
          </p:cNvPr>
          <p:cNvSpPr/>
          <p:nvPr/>
        </p:nvSpPr>
        <p:spPr>
          <a:xfrm>
            <a:off x="1797452" y="490678"/>
            <a:ext cx="1358385" cy="307777"/>
          </a:xfrm>
          <a:prstGeom prst="rect">
            <a:avLst/>
          </a:prstGeom>
        </p:spPr>
        <p:txBody>
          <a:bodyPr wrap="none">
            <a:spAutoFit/>
          </a:bodyPr>
          <a:lstStyle/>
          <a:p>
            <a:r>
              <a:rPr lang="en-US" sz="1400" b="1" dirty="0">
                <a:solidFill>
                  <a:srgbClr val="7030A0"/>
                </a:solidFill>
                <a:latin typeface="Quicksand" panose="02070303000000060000" pitchFamily="18" charset="0"/>
              </a:rPr>
              <a:t>User Testing</a:t>
            </a:r>
            <a:endParaRPr lang="en-SG" sz="1400" dirty="0">
              <a:latin typeface="Quicksand" panose="02070303000000060000" pitchFamily="18" charset="0"/>
            </a:endParaRPr>
          </a:p>
        </p:txBody>
      </p:sp>
      <p:pic>
        <p:nvPicPr>
          <p:cNvPr id="38" name="Graphic 37">
            <a:extLst>
              <a:ext uri="{FF2B5EF4-FFF2-40B4-BE49-F238E27FC236}">
                <a16:creationId xmlns:a16="http://schemas.microsoft.com/office/drawing/2014/main" id="{9F45954C-59AE-43AF-B372-68F00C4D58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8477" y="483811"/>
            <a:ext cx="318977" cy="318977"/>
          </a:xfrm>
          <a:prstGeom prst="rect">
            <a:avLst/>
          </a:prstGeom>
        </p:spPr>
      </p:pic>
      <p:pic>
        <p:nvPicPr>
          <p:cNvPr id="39" name="Graphic 38">
            <a:extLst>
              <a:ext uri="{FF2B5EF4-FFF2-40B4-BE49-F238E27FC236}">
                <a16:creationId xmlns:a16="http://schemas.microsoft.com/office/drawing/2014/main" id="{075A34F6-5DD2-4516-8DB7-2CF2FE3667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7686" y="1436049"/>
            <a:ext cx="418465" cy="418465"/>
          </a:xfrm>
          <a:prstGeom prst="rect">
            <a:avLst/>
          </a:prstGeom>
        </p:spPr>
      </p:pic>
      <p:sp>
        <p:nvSpPr>
          <p:cNvPr id="3" name="TextBox 2">
            <a:extLst>
              <a:ext uri="{FF2B5EF4-FFF2-40B4-BE49-F238E27FC236}">
                <a16:creationId xmlns:a16="http://schemas.microsoft.com/office/drawing/2014/main" id="{9B160519-0D3D-4D6F-A6D8-6C3531FA97C3}"/>
              </a:ext>
            </a:extLst>
          </p:cNvPr>
          <p:cNvSpPr txBox="1"/>
          <p:nvPr/>
        </p:nvSpPr>
        <p:spPr>
          <a:xfrm>
            <a:off x="7849710" y="5550792"/>
            <a:ext cx="2664756" cy="461665"/>
          </a:xfrm>
          <a:prstGeom prst="rect">
            <a:avLst/>
          </a:prstGeom>
          <a:noFill/>
        </p:spPr>
        <p:txBody>
          <a:bodyPr wrap="square" rtlCol="0">
            <a:spAutoFit/>
          </a:bodyPr>
          <a:lstStyle/>
          <a:p>
            <a:r>
              <a:rPr lang="en-US" sz="2400" b="1" dirty="0">
                <a:solidFill>
                  <a:schemeClr val="bg1"/>
                </a:solidFill>
                <a:latin typeface="Quicksand" panose="02070303000000060000" pitchFamily="18" charset="0"/>
              </a:rPr>
              <a:t>1 Nov – 15 Nov</a:t>
            </a:r>
          </a:p>
        </p:txBody>
      </p:sp>
      <p:pic>
        <p:nvPicPr>
          <p:cNvPr id="40" name="Graphic 39">
            <a:extLst>
              <a:ext uri="{FF2B5EF4-FFF2-40B4-BE49-F238E27FC236}">
                <a16:creationId xmlns:a16="http://schemas.microsoft.com/office/drawing/2014/main" id="{6CD7472D-9087-426B-8E67-F6C98A5E4A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8191" y="5561180"/>
            <a:ext cx="418465" cy="418465"/>
          </a:xfrm>
          <a:prstGeom prst="rect">
            <a:avLst/>
          </a:prstGeom>
        </p:spPr>
      </p:pic>
      <p:sp>
        <p:nvSpPr>
          <p:cNvPr id="41" name="TextBox 40">
            <a:extLst>
              <a:ext uri="{FF2B5EF4-FFF2-40B4-BE49-F238E27FC236}">
                <a16:creationId xmlns:a16="http://schemas.microsoft.com/office/drawing/2014/main" id="{869369BA-7A68-4C5F-B7AD-0EC940E4060C}"/>
              </a:ext>
            </a:extLst>
          </p:cNvPr>
          <p:cNvSpPr txBox="1"/>
          <p:nvPr/>
        </p:nvSpPr>
        <p:spPr>
          <a:xfrm>
            <a:off x="8314046" y="6120278"/>
            <a:ext cx="3026398"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&amp; Sponsor Meeting</a:t>
            </a:r>
          </a:p>
        </p:txBody>
      </p:sp>
      <p:pic>
        <p:nvPicPr>
          <p:cNvPr id="42" name="Graphic 41">
            <a:extLst>
              <a:ext uri="{FF2B5EF4-FFF2-40B4-BE49-F238E27FC236}">
                <a16:creationId xmlns:a16="http://schemas.microsoft.com/office/drawing/2014/main" id="{0E3FED93-AB0A-4AFB-A177-E5E914B8A6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0924" y="6103333"/>
            <a:ext cx="318977" cy="318977"/>
          </a:xfrm>
          <a:prstGeom prst="rect">
            <a:avLst/>
          </a:prstGeom>
        </p:spPr>
      </p:pic>
      <p:sp>
        <p:nvSpPr>
          <p:cNvPr id="4" name="Rectangle 3">
            <a:extLst>
              <a:ext uri="{FF2B5EF4-FFF2-40B4-BE49-F238E27FC236}">
                <a16:creationId xmlns:a16="http://schemas.microsoft.com/office/drawing/2014/main" id="{FB4C2FD2-ED57-4F7A-A66B-89EF3C4088F3}"/>
              </a:ext>
            </a:extLst>
          </p:cNvPr>
          <p:cNvSpPr/>
          <p:nvPr/>
        </p:nvSpPr>
        <p:spPr>
          <a:xfrm>
            <a:off x="7218094" y="3678778"/>
            <a:ext cx="3084122" cy="1892826"/>
          </a:xfrm>
          <a:prstGeom prst="rect">
            <a:avLst/>
          </a:prstGeom>
        </p:spPr>
        <p:txBody>
          <a:bodyPr wrap="square">
            <a:spAutoFit/>
          </a:bodyPr>
          <a:lstStyle/>
          <a:p>
            <a:pPr algn="just"/>
            <a:r>
              <a:rPr lang="en-US" sz="1300" u="sng" dirty="0">
                <a:latin typeface="Quicksand" panose="02070303000000060000" pitchFamily="18" charset="0"/>
              </a:rPr>
              <a:t>Grades Module</a:t>
            </a:r>
          </a:p>
          <a:p>
            <a:pPr marL="285750" indent="-285750">
              <a:buFont typeface="Arial" panose="020B0604020202020204" pitchFamily="34" charset="0"/>
              <a:buChar char="•"/>
            </a:pPr>
            <a:r>
              <a:rPr lang="en-US" sz="1300" dirty="0">
                <a:latin typeface="Quicksand" panose="02070303000000060000" pitchFamily="18" charset="0"/>
              </a:rPr>
              <a:t>Grades Analytics – Comparison &amp; Students Improvements</a:t>
            </a:r>
          </a:p>
          <a:p>
            <a:endParaRPr lang="en-US" sz="1300" dirty="0">
              <a:latin typeface="Quicksand" panose="02070303000000060000" pitchFamily="18" charset="0"/>
            </a:endParaRPr>
          </a:p>
          <a:p>
            <a:r>
              <a:rPr lang="en-US" sz="1300" u="sng" dirty="0">
                <a:latin typeface="Quicksand" panose="02070303000000060000" pitchFamily="18" charset="0"/>
              </a:rPr>
              <a:t>Dashboard Module</a:t>
            </a:r>
          </a:p>
          <a:p>
            <a:pPr marL="285750" indent="-285750">
              <a:buFont typeface="Arial" panose="020B0604020202020204" pitchFamily="34" charset="0"/>
              <a:buChar char="•"/>
            </a:pPr>
            <a:r>
              <a:rPr lang="en-US" sz="1300" dirty="0">
                <a:latin typeface="Quicksand" panose="02070303000000060000" pitchFamily="18" charset="0"/>
              </a:rPr>
              <a:t>List of poor performing students </a:t>
            </a:r>
          </a:p>
          <a:p>
            <a:pPr marL="285750" indent="-285750">
              <a:buFont typeface="Arial" panose="020B0604020202020204" pitchFamily="34" charset="0"/>
              <a:buChar char="•"/>
            </a:pPr>
            <a:r>
              <a:rPr lang="en-US" sz="1300" dirty="0">
                <a:latin typeface="Quicksand" panose="02070303000000060000" pitchFamily="18" charset="0"/>
              </a:rPr>
              <a:t>Accumulated points and recent redemption details</a:t>
            </a:r>
          </a:p>
        </p:txBody>
      </p:sp>
    </p:spTree>
    <p:extLst>
      <p:ext uri="{BB962C8B-B14F-4D97-AF65-F5344CB8AC3E}">
        <p14:creationId xmlns:p14="http://schemas.microsoft.com/office/powerpoint/2010/main" val="54113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389927E-EB96-4346-9AB0-7C0741E6F262}"/>
              </a:ext>
            </a:extLst>
          </p:cNvPr>
          <p:cNvGrpSpPr/>
          <p:nvPr/>
        </p:nvGrpSpPr>
        <p:grpSpPr>
          <a:xfrm>
            <a:off x="990672" y="3420994"/>
            <a:ext cx="10279837" cy="410130"/>
            <a:chOff x="683559" y="3482898"/>
            <a:chExt cx="10928081" cy="242724"/>
          </a:xfrm>
        </p:grpSpPr>
        <p:cxnSp>
          <p:nvCxnSpPr>
            <p:cNvPr id="32" name="Straight Arrow Connector 31">
              <a:extLst>
                <a:ext uri="{FF2B5EF4-FFF2-40B4-BE49-F238E27FC236}">
                  <a16:creationId xmlns:a16="http://schemas.microsoft.com/office/drawing/2014/main" id="{EBDEE02E-A921-4DB1-8745-389910BEC385}"/>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555F884-9A3B-41C2-AEC6-CD54554EA1C1}"/>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grpSp>
      <p:grpSp>
        <p:nvGrpSpPr>
          <p:cNvPr id="18" name="Group 17">
            <a:extLst>
              <a:ext uri="{FF2B5EF4-FFF2-40B4-BE49-F238E27FC236}">
                <a16:creationId xmlns:a16="http://schemas.microsoft.com/office/drawing/2014/main" id="{57F1E5E3-BB25-4FF7-B458-DEC4727C449F}"/>
              </a:ext>
            </a:extLst>
          </p:cNvPr>
          <p:cNvGrpSpPr/>
          <p:nvPr/>
        </p:nvGrpSpPr>
        <p:grpSpPr>
          <a:xfrm>
            <a:off x="1018572" y="1405265"/>
            <a:ext cx="3468585" cy="2396112"/>
            <a:chOff x="1470660" y="1398648"/>
            <a:chExt cx="3468585" cy="2396112"/>
          </a:xfrm>
        </p:grpSpPr>
        <p:sp>
          <p:nvSpPr>
            <p:cNvPr id="19" name="Teardrop 18">
              <a:extLst>
                <a:ext uri="{FF2B5EF4-FFF2-40B4-BE49-F238E27FC236}">
                  <a16:creationId xmlns:a16="http://schemas.microsoft.com/office/drawing/2014/main" id="{E9502590-8E46-4FD7-9F77-EF771F40AC8D}"/>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anose="02070303000000060000" pitchFamily="18" charset="0"/>
              </a:endParaRPr>
            </a:p>
          </p:txBody>
        </p:sp>
        <p:sp>
          <p:nvSpPr>
            <p:cNvPr id="20" name="Arrow: Pentagon 19">
              <a:extLst>
                <a:ext uri="{FF2B5EF4-FFF2-40B4-BE49-F238E27FC236}">
                  <a16:creationId xmlns:a16="http://schemas.microsoft.com/office/drawing/2014/main" id="{87F2FB8F-B3F4-4622-802B-DB09F78F8DC1}"/>
                </a:ext>
              </a:extLst>
            </p:cNvPr>
            <p:cNvSpPr/>
            <p:nvPr/>
          </p:nvSpPr>
          <p:spPr>
            <a:xfrm>
              <a:off x="1661158" y="1398648"/>
              <a:ext cx="3278087" cy="48003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Quicksand" panose="02070303000000060000" pitchFamily="18" charset="0"/>
                </a:rPr>
                <a:t>    16 Nov – 27 Nov</a:t>
              </a:r>
            </a:p>
          </p:txBody>
        </p:sp>
        <p:cxnSp>
          <p:nvCxnSpPr>
            <p:cNvPr id="21" name="Straight Connector 20">
              <a:extLst>
                <a:ext uri="{FF2B5EF4-FFF2-40B4-BE49-F238E27FC236}">
                  <a16:creationId xmlns:a16="http://schemas.microsoft.com/office/drawing/2014/main" id="{C7CBBD53-063D-4E05-A289-F0E347736F8A}"/>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CC3C287-BFF8-4D54-88A9-1418EDD8B445}"/>
              </a:ext>
            </a:extLst>
          </p:cNvPr>
          <p:cNvSpPr txBox="1"/>
          <p:nvPr/>
        </p:nvSpPr>
        <p:spPr>
          <a:xfrm rot="16200000">
            <a:off x="-281182" y="2102024"/>
            <a:ext cx="2441694" cy="584775"/>
          </a:xfrm>
          <a:prstGeom prst="rect">
            <a:avLst/>
          </a:prstGeom>
          <a:noFill/>
        </p:spPr>
        <p:txBody>
          <a:bodyPr wrap="none" rtlCol="0">
            <a:spAutoFit/>
          </a:bodyPr>
          <a:lstStyle/>
          <a:p>
            <a:r>
              <a:rPr lang="en-US" sz="3200" b="1" dirty="0">
                <a:latin typeface="Quicksand" panose="02070303000000060000" pitchFamily="18" charset="0"/>
              </a:rPr>
              <a:t>Iteration 11</a:t>
            </a:r>
          </a:p>
        </p:txBody>
      </p:sp>
      <p:sp>
        <p:nvSpPr>
          <p:cNvPr id="23" name="TextBox 22">
            <a:extLst>
              <a:ext uri="{FF2B5EF4-FFF2-40B4-BE49-F238E27FC236}">
                <a16:creationId xmlns:a16="http://schemas.microsoft.com/office/drawing/2014/main" id="{AA1A3F91-C5B2-40C0-AB9F-CF89EA198139}"/>
              </a:ext>
            </a:extLst>
          </p:cNvPr>
          <p:cNvSpPr txBox="1"/>
          <p:nvPr/>
        </p:nvSpPr>
        <p:spPr>
          <a:xfrm>
            <a:off x="1478477" y="1875044"/>
            <a:ext cx="2801292" cy="1384995"/>
          </a:xfrm>
          <a:prstGeom prst="rect">
            <a:avLst/>
          </a:prstGeom>
          <a:noFill/>
        </p:spPr>
        <p:txBody>
          <a:bodyPr wrap="square" lIns="0" rIns="0" rtlCol="0" anchor="t">
            <a:spAutoFit/>
          </a:bodyPr>
          <a:lstStyle/>
          <a:p>
            <a:r>
              <a:rPr lang="en-US" sz="1400" b="1" dirty="0">
                <a:solidFill>
                  <a:srgbClr val="C00000"/>
                </a:solidFill>
                <a:latin typeface="Quicksand" panose="02070303000000060000" pitchFamily="18" charset="0"/>
              </a:rPr>
              <a:t>Milestone: Final Presentation</a:t>
            </a:r>
          </a:p>
          <a:p>
            <a:pPr marL="285750" indent="-285750">
              <a:buFont typeface="Arial" panose="020B0604020202020204" pitchFamily="34" charset="0"/>
              <a:buChar char="•"/>
            </a:pPr>
            <a:r>
              <a:rPr lang="en-US" sz="1400" dirty="0">
                <a:latin typeface="Quicksand" panose="02070303000000060000" pitchFamily="18" charset="0"/>
              </a:rPr>
              <a:t>Wiki Update</a:t>
            </a:r>
          </a:p>
          <a:p>
            <a:pPr marL="285750" indent="-285750">
              <a:buFont typeface="Arial" panose="020B0604020202020204" pitchFamily="34" charset="0"/>
              <a:buChar char="•"/>
            </a:pPr>
            <a:r>
              <a:rPr lang="en-US" sz="1400" dirty="0">
                <a:latin typeface="Quicksand" panose="02070303000000060000" pitchFamily="18" charset="0"/>
              </a:rPr>
              <a:t>Final Presentation Preparation</a:t>
            </a:r>
          </a:p>
          <a:p>
            <a:pPr marL="285750" indent="-285750">
              <a:buFont typeface="Arial" panose="020B0604020202020204" pitchFamily="34" charset="0"/>
              <a:buChar char="•"/>
            </a:pPr>
            <a:r>
              <a:rPr lang="en-US" sz="1400" dirty="0">
                <a:latin typeface="Quicksand" panose="02070303000000060000" pitchFamily="18" charset="0"/>
              </a:rPr>
              <a:t>UI Enhancement</a:t>
            </a:r>
          </a:p>
          <a:p>
            <a:pPr marL="285750" indent="-285750">
              <a:buFont typeface="Arial" panose="020B0604020202020204" pitchFamily="34" charset="0"/>
              <a:buChar char="•"/>
            </a:pPr>
            <a:r>
              <a:rPr lang="en-US" sz="1400" dirty="0">
                <a:latin typeface="Quicksand" panose="02070303000000060000" pitchFamily="18" charset="0"/>
              </a:rPr>
              <a:t>Web Responsive UI</a:t>
            </a:r>
          </a:p>
        </p:txBody>
      </p:sp>
      <p:pic>
        <p:nvPicPr>
          <p:cNvPr id="24" name="Graphic 23">
            <a:extLst>
              <a:ext uri="{FF2B5EF4-FFF2-40B4-BE49-F238E27FC236}">
                <a16:creationId xmlns:a16="http://schemas.microsoft.com/office/drawing/2014/main" id="{469E77F2-A366-408F-AB47-878775DB8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03" y="4076240"/>
            <a:ext cx="418465" cy="418465"/>
          </a:xfrm>
          <a:prstGeom prst="rect">
            <a:avLst/>
          </a:prstGeom>
        </p:spPr>
      </p:pic>
      <p:sp>
        <p:nvSpPr>
          <p:cNvPr id="25" name="TextBox 24">
            <a:extLst>
              <a:ext uri="{FF2B5EF4-FFF2-40B4-BE49-F238E27FC236}">
                <a16:creationId xmlns:a16="http://schemas.microsoft.com/office/drawing/2014/main" id="{A401C04B-87F3-4A76-83AF-CCA23EBAC5F1}"/>
              </a:ext>
            </a:extLst>
          </p:cNvPr>
          <p:cNvSpPr txBox="1"/>
          <p:nvPr/>
        </p:nvSpPr>
        <p:spPr>
          <a:xfrm>
            <a:off x="759294" y="4104228"/>
            <a:ext cx="2290361" cy="369332"/>
          </a:xfrm>
          <a:prstGeom prst="rect">
            <a:avLst/>
          </a:prstGeom>
          <a:noFill/>
        </p:spPr>
        <p:txBody>
          <a:bodyPr wrap="square" rtlCol="0">
            <a:spAutoFit/>
          </a:bodyPr>
          <a:lstStyle/>
          <a:p>
            <a:r>
              <a:rPr lang="en-US" dirty="0">
                <a:latin typeface="Quicksand" panose="02070303000000060000" pitchFamily="18" charset="0"/>
              </a:rPr>
              <a:t>Deployment</a:t>
            </a:r>
            <a:endParaRPr lang="en-SG" dirty="0">
              <a:latin typeface="Quicksand" panose="02070303000000060000" pitchFamily="18" charset="0"/>
            </a:endParaRPr>
          </a:p>
        </p:txBody>
      </p:sp>
      <p:sp>
        <p:nvSpPr>
          <p:cNvPr id="27" name="TextBox 26">
            <a:extLst>
              <a:ext uri="{FF2B5EF4-FFF2-40B4-BE49-F238E27FC236}">
                <a16:creationId xmlns:a16="http://schemas.microsoft.com/office/drawing/2014/main" id="{48FB73A9-8D2A-4BD7-8A3E-2E58543ACC17}"/>
              </a:ext>
            </a:extLst>
          </p:cNvPr>
          <p:cNvSpPr txBox="1"/>
          <p:nvPr/>
        </p:nvSpPr>
        <p:spPr>
          <a:xfrm>
            <a:off x="1941599" y="943448"/>
            <a:ext cx="2773539" cy="307777"/>
          </a:xfrm>
          <a:prstGeom prst="rect">
            <a:avLst/>
          </a:prstGeom>
          <a:noFill/>
        </p:spPr>
        <p:txBody>
          <a:bodyPr wrap="square" lIns="0" rIns="0" rtlCol="0" anchor="t">
            <a:spAutoFit/>
          </a:bodyPr>
          <a:lstStyle/>
          <a:p>
            <a:r>
              <a:rPr lang="en-US" sz="1400" b="1" dirty="0">
                <a:solidFill>
                  <a:srgbClr val="7030A0"/>
                </a:solidFill>
                <a:latin typeface="Quicksand" panose="02070303000000060000" pitchFamily="18" charset="0"/>
              </a:rPr>
              <a:t>Supervisor Meeting</a:t>
            </a:r>
          </a:p>
        </p:txBody>
      </p:sp>
      <p:pic>
        <p:nvPicPr>
          <p:cNvPr id="28" name="Graphic 27">
            <a:extLst>
              <a:ext uri="{FF2B5EF4-FFF2-40B4-BE49-F238E27FC236}">
                <a16:creationId xmlns:a16="http://schemas.microsoft.com/office/drawing/2014/main" id="{70953331-2418-4692-8577-B35343CC5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8477" y="926503"/>
            <a:ext cx="318977" cy="318977"/>
          </a:xfrm>
          <a:prstGeom prst="rect">
            <a:avLst/>
          </a:prstGeom>
        </p:spPr>
      </p:pic>
      <p:pic>
        <p:nvPicPr>
          <p:cNvPr id="39" name="Graphic 38">
            <a:extLst>
              <a:ext uri="{FF2B5EF4-FFF2-40B4-BE49-F238E27FC236}">
                <a16:creationId xmlns:a16="http://schemas.microsoft.com/office/drawing/2014/main" id="{075A34F6-5DD2-4516-8DB7-2CF2FE3667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7686" y="1436049"/>
            <a:ext cx="418465" cy="418465"/>
          </a:xfrm>
          <a:prstGeom prst="rect">
            <a:avLst/>
          </a:prstGeom>
        </p:spPr>
      </p:pic>
    </p:spTree>
    <p:extLst>
      <p:ext uri="{BB962C8B-B14F-4D97-AF65-F5344CB8AC3E}">
        <p14:creationId xmlns:p14="http://schemas.microsoft.com/office/powerpoint/2010/main" val="162828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Quicksand" panose="02070303000000060000" pitchFamily="18"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Quicksand" panose="02070303000000060000" pitchFamily="18"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Risk Statement</a:t>
            </a:r>
            <a:endParaRPr lang="en-SG" sz="1600"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Impact</a:t>
            </a:r>
            <a:endParaRPr lang="en-SG" sz="1600"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Level</a:t>
            </a:r>
            <a:endParaRPr lang="en-SG" sz="1600" b="1" dirty="0">
              <a:solidFill>
                <a:schemeClr val="tx1"/>
              </a:solidFill>
              <a:latin typeface="Quicksand" panose="02070303000000060000" pitchFamily="18"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Likelihood</a:t>
            </a:r>
            <a:endParaRPr lang="en-SG" sz="1600" b="1" dirty="0">
              <a:solidFill>
                <a:schemeClr val="tx1"/>
              </a:solidFill>
              <a:latin typeface="Quicksand" panose="02070303000000060000" pitchFamily="18"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Consequences</a:t>
            </a:r>
            <a:endParaRPr lang="en-SG" sz="1600" b="1" dirty="0">
              <a:solidFill>
                <a:schemeClr val="tx1"/>
              </a:solidFill>
              <a:latin typeface="Quicksand" panose="02070303000000060000" pitchFamily="18"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Quicksand" panose="02070303000000060000" pitchFamily="18" charset="0"/>
              </a:rPr>
              <a:t>Mitigation Plan</a:t>
            </a:r>
            <a:endParaRPr lang="en-SG" sz="1600" b="1" dirty="0">
              <a:solidFill>
                <a:schemeClr val="tx1"/>
              </a:solidFill>
              <a:latin typeface="Quicksand" panose="02070303000000060000" pitchFamily="18"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Project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Clients are not technology savvy </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Situations in which clients attempt to communicate their requirements but were misunderstood by the team</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Medium</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Frequent User Testing</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Involve the client throughout the project to receive consistent feedback</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Product might not match client’s needs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a:t>
            </a:r>
            <a:endParaRPr lang="en-SG" sz="1200" dirty="0">
              <a:solidFill>
                <a:schemeClr val="tx1"/>
              </a:solidFill>
              <a:latin typeface="Quicksand" panose="02070303000000060000" pitchFamily="18"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Technical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Team might not get used to the languages involved (</a:t>
            </a:r>
            <a:r>
              <a:rPr lang="en-US" sz="1200" dirty="0" err="1">
                <a:solidFill>
                  <a:schemeClr val="tx1"/>
                </a:solidFill>
                <a:latin typeface="Quicksand" panose="02070303000000060000" pitchFamily="18" charset="0"/>
              </a:rPr>
              <a:t>Javascript</a:t>
            </a:r>
            <a:r>
              <a:rPr lang="en-US" sz="1200" dirty="0">
                <a:solidFill>
                  <a:schemeClr val="tx1"/>
                </a:solidFill>
                <a:latin typeface="Quicksand" panose="02070303000000060000" pitchFamily="18" charset="0"/>
              </a:rPr>
              <a:t>, CSS)</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Low</a:t>
            </a:r>
            <a:endParaRPr lang="en-SG" sz="14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B</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Finalise</a:t>
            </a:r>
            <a:r>
              <a:rPr lang="en-US" sz="1200" dirty="0">
                <a:solidFill>
                  <a:schemeClr val="tx1"/>
                </a:solidFill>
                <a:latin typeface="Quicksand" panose="02070303000000060000" pitchFamily="18"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Familarise</a:t>
            </a:r>
            <a:r>
              <a:rPr lang="en-US" sz="1200" dirty="0">
                <a:solidFill>
                  <a:schemeClr val="tx1"/>
                </a:solidFill>
                <a:latin typeface="Quicksand" panose="02070303000000060000" pitchFamily="18" charset="0"/>
              </a:rPr>
              <a:t> ourselves with the technical tools and environments that are to be implemented before development starts</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 considering the scale of our scope</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341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Project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Majority of the teams would be on internship in the earlier iterations</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Medium</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 which could result in difficulty completing the project on time</a:t>
            </a:r>
            <a:endParaRPr lang="en-SG" sz="1200" dirty="0">
              <a:solidFill>
                <a:schemeClr val="tx1"/>
              </a:solidFill>
              <a:latin typeface="Quicksand" panose="02070303000000060000" pitchFamily="18"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Quicksand" panose="02070303000000060000" pitchFamily="18" charset="0"/>
              </a:rPr>
              <a:t>Client Management Risk</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Continuously changing client requirements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Inflating Project Scope</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High</a:t>
            </a:r>
            <a:endParaRPr lang="en-SG" sz="14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Quicksand" panose="02070303000000060000" pitchFamily="18" charset="0"/>
              </a:rPr>
              <a:t>A</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Quicksand" panose="02070303000000060000" pitchFamily="18" charset="0"/>
              </a:rPr>
              <a:t>Prioritise</a:t>
            </a:r>
            <a:r>
              <a:rPr lang="en-US" sz="1200" dirty="0">
                <a:solidFill>
                  <a:schemeClr val="tx1"/>
                </a:solidFill>
                <a:latin typeface="Quicksand" panose="02070303000000060000" pitchFamily="18" charset="0"/>
              </a:rPr>
              <a:t> and complete the important functions before moving on to the value adding functionalities</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Quicksand" panose="02070303000000060000" pitchFamily="18"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Quicksand" panose="02070303000000060000" pitchFamily="18"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5016758"/>
          </a:xfrm>
          <a:prstGeom prst="rect">
            <a:avLst/>
          </a:prstGeom>
        </p:spPr>
        <p:txBody>
          <a:bodyPr wrap="square">
            <a:spAutoFit/>
          </a:bodyPr>
          <a:lstStyle/>
          <a:p>
            <a:r>
              <a:rPr lang="en-US" sz="2000" dirty="0">
                <a:solidFill>
                  <a:schemeClr val="bg2">
                    <a:lumMod val="25000"/>
                  </a:schemeClr>
                </a:solidFill>
                <a:latin typeface="Quicksand" panose="02070303000000060000" pitchFamily="18"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Quicksand" panose="02070303000000060000" pitchFamily="18" charset="0"/>
            </a:endParaRPr>
          </a:p>
          <a:p>
            <a:r>
              <a:rPr lang="en-US" sz="2000" dirty="0">
                <a:solidFill>
                  <a:schemeClr val="bg2">
                    <a:lumMod val="25000"/>
                  </a:schemeClr>
                </a:solidFill>
                <a:latin typeface="Quicksand" panose="02070303000000060000" pitchFamily="18"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Quicksand" panose="02070303000000060000" pitchFamily="18" charset="0"/>
            </a:endParaRPr>
          </a:p>
          <a:p>
            <a:r>
              <a:rPr lang="en-US" sz="2000" dirty="0">
                <a:solidFill>
                  <a:schemeClr val="bg2">
                    <a:lumMod val="25000"/>
                  </a:schemeClr>
                </a:solidFill>
                <a:latin typeface="Quicksand" panose="02070303000000060000" pitchFamily="18"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Re-estimate tasks for future iterations</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Consume buffer days</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Gross over-estimated effort required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Re-estimate tasks for future iterations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Quicksand" panose="02070303000000060000" pitchFamily="18"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Quicksand" panose="02070303000000060000" pitchFamily="18"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318604999"/>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621891835"/>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System down or unusable after a short period of time</a:t>
            </a:r>
          </a:p>
          <a:p>
            <a:pPr marL="285750" indent="-285750">
              <a:buFont typeface="Arial" panose="020B0604020202020204" pitchFamily="34" charset="0"/>
              <a:buChar char="•"/>
            </a:pPr>
            <a:r>
              <a:rPr lang="en-SG" dirty="0">
                <a:solidFill>
                  <a:schemeClr val="tx1"/>
                </a:solidFill>
                <a:latin typeface="Quicksand" panose="02070303000000060000" pitchFamily="18"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System runs</a:t>
            </a:r>
          </a:p>
          <a:p>
            <a:pPr marL="285750" indent="-285750">
              <a:buFont typeface="Arial" panose="020B0604020202020204" pitchFamily="34" charset="0"/>
              <a:buChar char="•"/>
            </a:pPr>
            <a:r>
              <a:rPr lang="en-SG" dirty="0">
                <a:solidFill>
                  <a:schemeClr val="tx1"/>
                </a:solidFill>
                <a:latin typeface="Quicksand" panose="02070303000000060000" pitchFamily="18"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Quicksand" panose="02070303000000060000" pitchFamily="18" charset="0"/>
              </a:rPr>
              <a:t>Unimportant</a:t>
            </a:r>
          </a:p>
          <a:p>
            <a:pPr marL="285750" indent="-285750">
              <a:buFont typeface="Arial" panose="020B0604020202020204" pitchFamily="34" charset="0"/>
              <a:buChar char="•"/>
            </a:pPr>
            <a:r>
              <a:rPr lang="en-SG" dirty="0">
                <a:solidFill>
                  <a:schemeClr val="tx1"/>
                </a:solidFill>
                <a:latin typeface="Quicksand" panose="02070303000000060000" pitchFamily="18"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Quicksand" panose="02070303000000060000" pitchFamily="18"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Quicksand" panose="02070303000000060000" pitchFamily="18"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Quicksand" panose="02070303000000060000" pitchFamily="18"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Quicksand" panose="02070303000000060000" pitchFamily="18"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Quicksand" panose="02070303000000060000" pitchFamily="18"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Quicksand" panose="02070303000000060000" pitchFamily="18"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2956210808"/>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503103134"/>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Quicksand" panose="02070303000000060000" pitchFamily="18"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dirty="0">
                <a:solidFill>
                  <a:schemeClr val="tx1"/>
                </a:solidFill>
                <a:latin typeface="Quicksand" panose="02070303000000060000" pitchFamily="18" charset="0"/>
              </a:rPr>
              <a:t>Low </a:t>
            </a:r>
            <a:r>
              <a:rPr lang="en-SG" sz="1200" b="1" dirty="0">
                <a:solidFill>
                  <a:schemeClr val="tx1"/>
                </a:solidFill>
                <a:latin typeface="Quicksand" panose="02070303000000060000" pitchFamily="18" charset="0"/>
              </a:rPr>
              <a:t>Impact</a:t>
            </a:r>
            <a:r>
              <a:rPr lang="en-SG" sz="1400" b="1" dirty="0">
                <a:solidFill>
                  <a:schemeClr val="tx1"/>
                </a:solidFill>
                <a:latin typeface="Quicksand" panose="02070303000000060000" pitchFamily="18" charset="0"/>
              </a:rPr>
              <a: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Quicksand" panose="02070303000000060000" pitchFamily="18" charset="0"/>
              </a:rPr>
              <a:t>Iter</a:t>
            </a:r>
            <a:r>
              <a:rPr lang="en-SG" b="1" dirty="0">
                <a:solidFill>
                  <a:schemeClr val="tx1"/>
                </a:solidFill>
                <a:latin typeface="Quicksand" panose="02070303000000060000" pitchFamily="18"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10</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a:t>
            </a: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a:t>
            </a: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Quicksand" panose="02070303000000060000" pitchFamily="18"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Quicksand" panose="02070303000000060000" pitchFamily="18" charset="0"/>
              </a:rPr>
              <a:t>22</a:t>
            </a:r>
          </a:p>
        </p:txBody>
      </p:sp>
    </p:spTree>
    <p:extLst>
      <p:ext uri="{BB962C8B-B14F-4D97-AF65-F5344CB8AC3E}">
        <p14:creationId xmlns:p14="http://schemas.microsoft.com/office/powerpoint/2010/main" val="1870774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613840"/>
            <a:ext cx="6985590" cy="1815882"/>
          </a:xfrm>
          <a:prstGeom prst="rect">
            <a:avLst/>
          </a:prstGeom>
          <a:noFill/>
        </p:spPr>
        <p:txBody>
          <a:bodyPr wrap="square" rtlCol="0">
            <a:spAutoFit/>
          </a:bodyPr>
          <a:lstStyle/>
          <a:p>
            <a:r>
              <a:rPr lang="en-SG" sz="1400" dirty="0">
                <a:latin typeface="Quicksand" panose="02070303000000060000" pitchFamily="18"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08071"/>
            <a:ext cx="6985590" cy="2246769"/>
          </a:xfrm>
          <a:prstGeom prst="rect">
            <a:avLst/>
          </a:prstGeom>
          <a:noFill/>
        </p:spPr>
        <p:txBody>
          <a:bodyPr wrap="square" rtlCol="0">
            <a:spAutoFit/>
          </a:bodyPr>
          <a:lstStyle/>
          <a:p>
            <a:r>
              <a:rPr lang="en-SG" sz="1400" dirty="0">
                <a:latin typeface="Quicksand" panose="02070303000000060000" pitchFamily="18"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094911" y="1990187"/>
            <a:ext cx="9777988" cy="3972945"/>
            <a:chOff x="-3823161" y="1369687"/>
            <a:chExt cx="16738103" cy="7052935"/>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Quicksand" panose="02070303000000060000" pitchFamily="18"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Quicksand" panose="02070303000000060000" pitchFamily="18"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Quicksand" panose="02070303000000060000" pitchFamily="18"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472102" y="6722975"/>
              <a:ext cx="2418162"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Quicksand" panose="02070303000000060000" pitchFamily="18"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115479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439154" y="6722974"/>
              <a:ext cx="4422411" cy="710292"/>
            </a:xfrm>
            <a:prstGeom prst="rect">
              <a:avLst/>
            </a:prstGeom>
            <a:noFill/>
          </p:spPr>
          <p:txBody>
            <a:bodyPr wrap="none" rtlCol="0" anchor="ctr" anchorCtr="0">
              <a:spAutoFit/>
            </a:bodyPr>
            <a:lstStyle/>
            <a:p>
              <a:pPr algn="ctr"/>
              <a:r>
                <a:rPr lang="en-US" sz="2000" b="1" dirty="0">
                  <a:solidFill>
                    <a:schemeClr val="tx2"/>
                  </a:solidFill>
                  <a:latin typeface="Quicksand" panose="02070303000000060000" pitchFamily="18"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Quicksand" panose="02070303000000060000" pitchFamily="18"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823161" y="6722973"/>
              <a:ext cx="5032138" cy="710292"/>
            </a:xfrm>
            <a:prstGeom prst="rect">
              <a:avLst/>
            </a:prstGeom>
            <a:noFill/>
          </p:spPr>
          <p:txBody>
            <a:bodyPr wrap="none" rtlCol="0" anchor="ctr" anchorCtr="0">
              <a:spAutoFit/>
            </a:bodyPr>
            <a:lstStyle/>
            <a:p>
              <a:pPr algn="ctr"/>
              <a:r>
                <a:rPr lang="en-US" sz="2000" b="1" dirty="0">
                  <a:solidFill>
                    <a:srgbClr val="7030A0"/>
                  </a:solidFill>
                  <a:latin typeface="Quicksand" panose="02070303000000060000" pitchFamily="18"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476791" y="1387715"/>
              <a:ext cx="4486074" cy="710292"/>
            </a:xfrm>
            <a:prstGeom prst="rect">
              <a:avLst/>
            </a:prstGeom>
            <a:noFill/>
          </p:spPr>
          <p:txBody>
            <a:bodyPr wrap="none" rtlCol="0" anchor="ctr" anchorCtr="0">
              <a:spAutoFit/>
            </a:bodyPr>
            <a:lstStyle/>
            <a:p>
              <a:pPr algn="ctr"/>
              <a:r>
                <a:rPr lang="en-US" sz="2000" b="1" dirty="0">
                  <a:solidFill>
                    <a:schemeClr val="bg2">
                      <a:lumMod val="50000"/>
                    </a:schemeClr>
                  </a:solidFill>
                  <a:latin typeface="Quicksand" panose="02070303000000060000" pitchFamily="18"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Quicksand" panose="02070303000000060000" pitchFamily="18"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248948" y="1369687"/>
              <a:ext cx="2965214" cy="710292"/>
            </a:xfrm>
            <a:prstGeom prst="rect">
              <a:avLst/>
            </a:prstGeom>
            <a:noFill/>
          </p:spPr>
          <p:txBody>
            <a:bodyPr wrap="none" rtlCol="0" anchor="ctr" anchorCtr="0">
              <a:spAutoFit/>
            </a:bodyPr>
            <a:lstStyle/>
            <a:p>
              <a:pPr algn="ctr"/>
              <a:r>
                <a:rPr lang="en-US" sz="2000" b="1" dirty="0">
                  <a:solidFill>
                    <a:schemeClr val="accent6">
                      <a:lumMod val="50000"/>
                    </a:schemeClr>
                  </a:solidFill>
                  <a:latin typeface="Quicksand" panose="02070303000000060000" pitchFamily="18"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615152"/>
            <a:ext cx="7541444" cy="2462213"/>
          </a:xfrm>
          <a:prstGeom prst="rect">
            <a:avLst/>
          </a:prstGeom>
          <a:noFill/>
        </p:spPr>
        <p:txBody>
          <a:bodyPr wrap="square" rtlCol="0">
            <a:spAutoFit/>
          </a:bodyPr>
          <a:lstStyle/>
          <a:p>
            <a:r>
              <a:rPr lang="en-SG" sz="1400" dirty="0">
                <a:latin typeface="Quicksand" panose="02070303000000060000" pitchFamily="18"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71101" y="1529555"/>
            <a:ext cx="7296346" cy="1815882"/>
          </a:xfrm>
          <a:prstGeom prst="rect">
            <a:avLst/>
          </a:prstGeom>
          <a:noFill/>
        </p:spPr>
        <p:txBody>
          <a:bodyPr wrap="square" rtlCol="0">
            <a:spAutoFit/>
          </a:bodyPr>
          <a:lstStyle/>
          <a:p>
            <a:r>
              <a:rPr lang="en-SG" sz="1400" dirty="0">
                <a:latin typeface="Quicksand" panose="02070303000000060000" pitchFamily="18"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Quicksand" panose="02070303000000060000" pitchFamily="18"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132705"/>
            <a:ext cx="7173020" cy="2031325"/>
          </a:xfrm>
          <a:prstGeom prst="rect">
            <a:avLst/>
          </a:prstGeom>
          <a:noFill/>
        </p:spPr>
        <p:txBody>
          <a:bodyPr wrap="square" rtlCol="0">
            <a:spAutoFit/>
          </a:bodyPr>
          <a:lstStyle/>
          <a:p>
            <a:r>
              <a:rPr lang="en-SG" sz="1400" dirty="0">
                <a:latin typeface="Quicksand" panose="02070303000000060000" pitchFamily="18"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Login</a:t>
            </a:r>
            <a:endParaRPr lang="en-SG"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Scheduling</a:t>
            </a:r>
            <a:endParaRPr lang="en-SG" b="1"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Payment Tracking</a:t>
            </a:r>
            <a:endParaRPr lang="en-SG" sz="1200" b="1"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Quicksand" panose="02070303000000060000" pitchFamily="18" charset="0"/>
              </a:rPr>
              <a:t>Student Registration</a:t>
            </a:r>
            <a:endParaRPr lang="en-SG" sz="1100" b="1"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Tutor Registration</a:t>
            </a:r>
            <a:endParaRPr lang="en-SG" sz="1200" b="1"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3028861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Login</a:t>
            </a:r>
            <a:endParaRPr lang="en-SG"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Scheduling</a:t>
            </a:r>
            <a:endParaRPr lang="en-SG" b="1"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Payment Tracking</a:t>
            </a:r>
            <a:endParaRPr lang="en-SG" sz="1200" b="1"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Quicksand" panose="02070303000000060000" pitchFamily="18" charset="0"/>
              </a:rPr>
              <a:t>Student Registration</a:t>
            </a:r>
            <a:endParaRPr lang="en-SG" sz="1100" b="1"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Quicksand" panose="02070303000000060000" pitchFamily="18" charset="0"/>
              </a:rPr>
              <a:t>Tutor Registration</a:t>
            </a:r>
            <a:endParaRPr lang="en-SG" sz="12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28 July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3:30pm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Account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Admin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Student Mgmt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endParaRPr lang="en-SG" sz="1600" dirty="0">
              <a:solidFill>
                <a:schemeClr val="tx1"/>
              </a:solidFill>
              <a:latin typeface="Quicksand" panose="02070303000000060000" pitchFamily="18"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945874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1</a:t>
            </a:r>
            <a:endParaRPr lang="en-SG" sz="16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login without the guidance of the facilitators using the assigned username and password</a:t>
            </a:r>
            <a:endParaRPr lang="en-SG" sz="16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2</a:t>
            </a:r>
            <a:endParaRPr lang="en-SG" sz="16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navigate to Tutor Creation</a:t>
            </a:r>
            <a:endParaRPr lang="en-SG" sz="16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3</a:t>
            </a:r>
            <a:endParaRPr lang="en-SG" sz="16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create a Tutor record</a:t>
            </a:r>
            <a:endParaRPr lang="en-SG" sz="16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4</a:t>
            </a:r>
            <a:endParaRPr lang="en-SG" sz="16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edit a Tutor record</a:t>
            </a:r>
            <a:endParaRPr lang="en-SG" sz="16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5</a:t>
            </a:r>
            <a:endParaRPr lang="en-SG" sz="16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navigate to Student Creation</a:t>
            </a:r>
            <a:endParaRPr lang="en-SG" sz="16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6</a:t>
            </a:r>
            <a:endParaRPr lang="en-SG" sz="16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create a Student record</a:t>
            </a:r>
            <a:endParaRPr lang="en-SG" sz="16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7</a:t>
            </a:r>
            <a:endParaRPr lang="en-SG" sz="16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edit a Student record</a:t>
            </a:r>
            <a:endParaRPr lang="en-SG" sz="16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8</a:t>
            </a:r>
            <a:endParaRPr lang="en-SG" sz="16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Able to successfully add a Student’s grades</a:t>
            </a:r>
            <a:endParaRPr lang="en-SG" sz="16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3017307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Navigation Bar</a:t>
            </a:r>
            <a:endParaRPr lang="en-SG" sz="16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Better naming of navigation bars</a:t>
            </a:r>
            <a:endParaRPr lang="en-SG" sz="16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Change ‘Create Tutors’ to ‘Create Tutor Records’</a:t>
            </a:r>
            <a:endParaRPr lang="en-SG" sz="16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Interface</a:t>
            </a:r>
            <a:endParaRPr lang="en-SG" sz="16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Font size is too small, making it hard for the participants to see</a:t>
            </a:r>
            <a:endParaRPr lang="en-SG" sz="16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Increase the font size of the Portal</a:t>
            </a:r>
            <a:endParaRPr lang="en-SG" sz="16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Tutor &amp; Student Creation</a:t>
            </a:r>
            <a:endParaRPr lang="en-SG" sz="14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Would prefer to be prompted immediately when making mistakes</a:t>
            </a:r>
            <a:endParaRPr lang="en-SG" sz="16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Live Validation while filling up the form</a:t>
            </a:r>
            <a:endParaRPr lang="en-SG" sz="16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Interface</a:t>
            </a:r>
            <a:endParaRPr lang="en-SG" sz="16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Prefer to have an overview of all information</a:t>
            </a:r>
            <a:endParaRPr lang="en-SG" sz="16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Implementation of Dashboard as the Home Page</a:t>
            </a:r>
            <a:endParaRPr lang="en-SG" sz="16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Quicksand" panose="02070303000000060000" pitchFamily="18" charset="0"/>
              </a:rPr>
              <a:t>User Mgmt</a:t>
            </a:r>
            <a:endParaRPr lang="en-SG" sz="16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Prefer to include the parents and students as users</a:t>
            </a:r>
            <a:endParaRPr lang="en-SG" sz="16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Quicksand" panose="02070303000000060000" pitchFamily="18" charset="0"/>
              </a:rPr>
              <a:t>Added parent and student users with their functionalities into the project scope</a:t>
            </a:r>
            <a:endParaRPr lang="en-SG" sz="16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1083820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8 September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3:30pm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Attendance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a:t>
            </a:r>
            <a:endParaRPr lang="en-SG" sz="12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Students Attendance Taking page</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mark an attendance of a student</a:t>
            </a:r>
            <a:endParaRPr lang="en-SG" sz="12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3</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the attendance of the students</a:t>
            </a:r>
            <a:endParaRPr lang="en-SG" sz="12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4</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add a grade for a specific student</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5</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update the grade for a specific student</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6</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Attendance Taking page for tutors</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7</a:t>
            </a:r>
            <a:endParaRPr lang="en-SG" sz="12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mark the attendance of a specific tutor</a:t>
            </a:r>
            <a:endParaRPr lang="en-SG" sz="12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8</a:t>
            </a:r>
            <a:endParaRPr lang="en-SG" sz="12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attendance of the tutors</a:t>
            </a:r>
            <a:endParaRPr lang="en-SG" sz="12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9</a:t>
            </a:r>
            <a:endParaRPr lang="en-SG" sz="1200" dirty="0">
              <a:solidFill>
                <a:schemeClr val="tx1"/>
              </a:solidFill>
              <a:latin typeface="Quicksand" panose="02070303000000060000" pitchFamily="18"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view the curriculum schedule of the year</a:t>
            </a:r>
            <a:endParaRPr lang="en-SG" sz="1200" dirty="0">
              <a:solidFill>
                <a:schemeClr val="tx1"/>
              </a:solidFill>
              <a:latin typeface="Quicksand" panose="02070303000000060000" pitchFamily="18"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10</a:t>
            </a:r>
            <a:endParaRPr lang="en-SG" sz="12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successfully create an instance of a class using the Schedule functionality</a:t>
            </a:r>
            <a:endParaRPr lang="en-SG" sz="12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80480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Quicksand" panose="02070303000000060000" pitchFamily="18"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Quicksand" panose="02070303000000060000" pitchFamily="18" charset="0"/>
              </a:rPr>
              <a:t>Quality Assurance</a:t>
            </a:r>
            <a:endParaRPr lang="en-SG" sz="1100" dirty="0">
              <a:solidFill>
                <a:schemeClr val="bg2">
                  <a:lumMod val="25000"/>
                </a:schemeClr>
              </a:solidFill>
              <a:latin typeface="Quicksand" panose="02070303000000060000" pitchFamily="18"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Lead Front End Developer</a:t>
            </a:r>
            <a:endParaRPr lang="en-SG" sz="1200" dirty="0">
              <a:solidFill>
                <a:schemeClr val="bg2">
                  <a:lumMod val="25000"/>
                </a:schemeClr>
              </a:solidFill>
              <a:latin typeface="Quicksand" panose="02070303000000060000" pitchFamily="18"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Lead Back End Developer</a:t>
            </a:r>
            <a:endParaRPr lang="en-SG" sz="1200" dirty="0">
              <a:solidFill>
                <a:schemeClr val="bg2">
                  <a:lumMod val="25000"/>
                </a:schemeClr>
              </a:solidFill>
              <a:latin typeface="Quicksand" panose="02070303000000060000" pitchFamily="18"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Back End Developer</a:t>
            </a:r>
            <a:endParaRPr lang="en-SG" sz="1200" dirty="0">
              <a:solidFill>
                <a:schemeClr val="bg2">
                  <a:lumMod val="25000"/>
                </a:schemeClr>
              </a:solidFill>
              <a:latin typeface="Quicksand" panose="02070303000000060000" pitchFamily="18"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Back End Developer</a:t>
            </a:r>
            <a:endParaRPr lang="en-SG" sz="1200" dirty="0">
              <a:solidFill>
                <a:schemeClr val="bg2">
                  <a:lumMod val="25000"/>
                </a:schemeClr>
              </a:solidFill>
              <a:latin typeface="Quicksand" panose="02070303000000060000" pitchFamily="18"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Quicksand" panose="02070303000000060000" pitchFamily="18" charset="0"/>
              </a:rPr>
              <a:t>Deputy Front End Developer</a:t>
            </a:r>
            <a:endParaRPr lang="en-SG" sz="12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have an overview of a student’s attendance records</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Added in an overall</a:t>
            </a:r>
            <a:r>
              <a:rPr lang="en-US" sz="1200" dirty="0">
                <a:solidFill>
                  <a:schemeClr val="tx1"/>
                </a:solidFill>
                <a:latin typeface="+mj-lt"/>
              </a:rPr>
              <a:t> % </a:t>
            </a:r>
            <a:r>
              <a:rPr lang="en-US" sz="1200" dirty="0">
                <a:solidFill>
                  <a:schemeClr val="tx1"/>
                </a:solidFill>
                <a:latin typeface="Quicksand" panose="02070303000000060000" pitchFamily="18" charset="0"/>
              </a:rPr>
              <a:t>attendance of students</a:t>
            </a:r>
            <a:endParaRPr lang="en-SG" sz="12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Feels that the layout of Attendance Taking functionality is not intuitive</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Changed the interface to a table format for easier referencing and consolidation of data</a:t>
            </a:r>
            <a:endParaRPr lang="en-SG" sz="12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Grades Tracking</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Input of grades to be changed to Raw Score / Max Score</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Adjusted the input fields for Grades Tracking</a:t>
            </a:r>
            <a:endParaRPr lang="en-SG" sz="12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Student Mgmt</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minimize manual inputs by automatically updating the student’s level for a new year</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implement an auto promotion functionality</a:t>
            </a:r>
            <a:endParaRPr lang="en-SG" sz="12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Scheduling</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give tutors the right to edit the lesson date but both the original and altered dates has to be displayed</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Have a field in the lightbox for tutors to edit the lesson dates</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4162332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Quicksand" panose="02070303000000060000" pitchFamily="18" charset="0"/>
              </a:rPr>
              <a:t>Venue:</a:t>
            </a:r>
            <a:r>
              <a:rPr lang="en-US" sz="1400" dirty="0">
                <a:solidFill>
                  <a:schemeClr val="tx1"/>
                </a:solidFill>
                <a:latin typeface="Quicksand" panose="02070303000000060000" pitchFamily="18" charset="0"/>
              </a:rPr>
              <a:t> Stepping Stones Learning Centre, Bukit </a:t>
            </a:r>
          </a:p>
          <a:p>
            <a:r>
              <a:rPr lang="en-US" sz="1400" dirty="0">
                <a:solidFill>
                  <a:schemeClr val="tx1"/>
                </a:solidFill>
                <a:latin typeface="Quicksand" panose="02070303000000060000" pitchFamily="18" charset="0"/>
              </a:rPr>
              <a:t>            Panjang Branch</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Date: </a:t>
            </a:r>
            <a:r>
              <a:rPr lang="en-US" sz="1400" dirty="0">
                <a:solidFill>
                  <a:schemeClr val="tx1"/>
                </a:solidFill>
                <a:latin typeface="Quicksand" panose="02070303000000060000" pitchFamily="18" charset="0"/>
              </a:rPr>
              <a:t>22 September 2018, Saturday </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Time: </a:t>
            </a:r>
            <a:r>
              <a:rPr lang="en-US" sz="1400" dirty="0">
                <a:solidFill>
                  <a:schemeClr val="tx1"/>
                </a:solidFill>
                <a:latin typeface="Quicksand" panose="02070303000000060000" pitchFamily="18" charset="0"/>
              </a:rPr>
              <a:t>2:30pm – 5:00pm</a:t>
            </a:r>
          </a:p>
          <a:p>
            <a:endParaRPr lang="en-US" sz="1400" dirty="0">
              <a:solidFill>
                <a:schemeClr val="tx1"/>
              </a:solidFill>
              <a:latin typeface="Quicksand" panose="02070303000000060000" pitchFamily="18" charset="0"/>
            </a:endParaRPr>
          </a:p>
          <a:p>
            <a:r>
              <a:rPr lang="en-US" sz="1400" b="1" dirty="0">
                <a:solidFill>
                  <a:schemeClr val="tx1"/>
                </a:solidFill>
                <a:latin typeface="Quicksand" panose="02070303000000060000" pitchFamily="18" charset="0"/>
              </a:rPr>
              <a:t>Number of Participants: </a:t>
            </a:r>
            <a:r>
              <a:rPr lang="en-US" sz="1400" dirty="0">
                <a:solidFill>
                  <a:schemeClr val="tx1"/>
                </a:solidFill>
                <a:latin typeface="Quicksand" panose="02070303000000060000" pitchFamily="18" charset="0"/>
              </a:rPr>
              <a:t>2 </a:t>
            </a:r>
            <a:endParaRPr lang="en-SG" sz="14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Improve the Portal based on feedbacks and comments received</a:t>
            </a:r>
            <a:endParaRPr lang="en-SG" sz="1600" dirty="0">
              <a:solidFill>
                <a:schemeClr val="tx1"/>
              </a:solidFill>
              <a:latin typeface="Quicksand" panose="02070303000000060000" pitchFamily="18"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7582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Student Mgmt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Admin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Attendance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Grades Module</a:t>
            </a:r>
          </a:p>
          <a:p>
            <a:pPr marL="285750" indent="-285750">
              <a:buFont typeface="Wingdings" panose="05000000000000000000" pitchFamily="2" charset="2"/>
              <a:buChar char="Ø"/>
            </a:pPr>
            <a:r>
              <a:rPr lang="en-US" sz="1600" dirty="0">
                <a:solidFill>
                  <a:schemeClr val="tx1"/>
                </a:solidFill>
                <a:latin typeface="Quicksand" panose="02070303000000060000" pitchFamily="18"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S/N</a:t>
            </a:r>
            <a:endParaRPr lang="en-SG" b="1" dirty="0">
              <a:solidFill>
                <a:schemeClr val="tx1"/>
              </a:solidFill>
              <a:latin typeface="Quicksand" panose="02070303000000060000" pitchFamily="18"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Activity</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Result</a:t>
            </a:r>
            <a:endParaRPr lang="en-SG" b="1" dirty="0">
              <a:solidFill>
                <a:schemeClr val="tx1"/>
              </a:solidFill>
              <a:latin typeface="Quicksand" panose="02070303000000060000" pitchFamily="18"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a:t>
            </a:r>
            <a:endParaRPr lang="en-SG" sz="1200"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login using the Master Admin account and create a Branch record</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a:t>
            </a:r>
            <a:endParaRPr lang="en-SG" sz="1200" dirty="0">
              <a:solidFill>
                <a:schemeClr val="tx1"/>
              </a:solidFill>
              <a:latin typeface="Quicksand" panose="02070303000000060000" pitchFamily="18"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Create Branch Admin page and create a new Branch Admin record</a:t>
            </a:r>
            <a:endParaRPr lang="en-SG" sz="1200" dirty="0">
              <a:solidFill>
                <a:schemeClr val="tx1"/>
              </a:solidFill>
              <a:latin typeface="Quicksand" panose="02070303000000060000" pitchFamily="18"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3</a:t>
            </a:r>
            <a:endParaRPr lang="en-SG" sz="1200" dirty="0">
              <a:solidFill>
                <a:schemeClr val="tx1"/>
              </a:solidFill>
              <a:latin typeface="Quicksand" panose="02070303000000060000" pitchFamily="18"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Admin page and view the information of all Branch Admins</a:t>
            </a:r>
            <a:endParaRPr lang="en-SG" sz="1200" dirty="0">
              <a:solidFill>
                <a:schemeClr val="tx1"/>
              </a:solidFill>
              <a:latin typeface="Quicksand" panose="02070303000000060000" pitchFamily="18"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4</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access the Subject Mgmt functionalities by accessing the Branch Admin account</a:t>
            </a:r>
            <a:endParaRPr lang="en-SG" sz="1200"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5</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Create Subject page to create a new subject</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6</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Subjects page and view the information of all Tutors</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7</a:t>
            </a:r>
            <a:endParaRPr lang="en-SG" sz="12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Subject functionality and remove levels from the subject</a:t>
            </a:r>
            <a:endParaRPr lang="en-SG" sz="12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8</a:t>
            </a:r>
            <a:endParaRPr lang="en-SG" sz="12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remove and delete a Subject record</a:t>
            </a:r>
            <a:endParaRPr lang="en-SG" sz="1200" dirty="0">
              <a:solidFill>
                <a:schemeClr val="tx1"/>
              </a:solidFill>
              <a:latin typeface="Quicksand" panose="02070303000000060000" pitchFamily="18"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9</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Mass Upload page to upload a csv consisting of all Tutor details</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10</a:t>
            </a:r>
            <a:endParaRPr lang="en-SG" sz="12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Tutors page and view the information of all Tutors</a:t>
            </a:r>
            <a:endParaRPr lang="en-SG" sz="1200" dirty="0">
              <a:solidFill>
                <a:schemeClr val="tx1"/>
              </a:solidFill>
              <a:latin typeface="Quicksand" panose="02070303000000060000" pitchFamily="18"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11</a:t>
            </a:r>
            <a:endParaRPr lang="en-SG" sz="1200" dirty="0">
              <a:solidFill>
                <a:schemeClr val="tx1"/>
              </a:solidFill>
              <a:latin typeface="Quicksand" panose="02070303000000060000" pitchFamily="18"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Tutor functionality and edit the information of a specific tutor</a:t>
            </a:r>
            <a:endParaRPr lang="en-SG" sz="1200" dirty="0">
              <a:solidFill>
                <a:schemeClr val="tx1"/>
              </a:solidFill>
              <a:latin typeface="Quicksand" panose="02070303000000060000" pitchFamily="18"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12</a:t>
            </a:r>
            <a:endParaRPr lang="en-SG" sz="12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Hourly Rate page and add in an hourly rate for the newly created Tutor</a:t>
            </a:r>
            <a:endParaRPr lang="en-SG" sz="12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13</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Tutor Attendance Taking page and mark the attendance for a specific Tutor</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14</a:t>
            </a:r>
            <a:endParaRPr lang="en-SG" sz="12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 Mass Upload page to upload a csv consisting of all Student details</a:t>
            </a:r>
            <a:endParaRPr lang="en-SG" sz="1200" dirty="0">
              <a:solidFill>
                <a:schemeClr val="tx1"/>
              </a:solidFill>
              <a:latin typeface="Quicksand" panose="02070303000000060000" pitchFamily="18"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15</a:t>
            </a:r>
            <a:endParaRPr lang="en-SG" sz="1200" dirty="0">
              <a:solidFill>
                <a:schemeClr val="tx1"/>
              </a:solidFill>
              <a:latin typeface="Quicksand" panose="02070303000000060000" pitchFamily="18"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Display Students page and view the information of all students</a:t>
            </a:r>
            <a:endParaRPr lang="en-SG" sz="1200" dirty="0">
              <a:solidFill>
                <a:schemeClr val="tx1"/>
              </a:solidFill>
              <a:latin typeface="Quicksand" panose="02070303000000060000" pitchFamily="18"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16</a:t>
            </a:r>
            <a:endParaRPr lang="en-SG" sz="1200" dirty="0">
              <a:solidFill>
                <a:schemeClr val="tx1"/>
              </a:solidFill>
              <a:latin typeface="Quicksand" panose="02070303000000060000" pitchFamily="18"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Edit Student functionality and edit the information of a specific students</a:t>
            </a:r>
            <a:endParaRPr lang="en-SG" sz="1200" dirty="0">
              <a:solidFill>
                <a:schemeClr val="tx1"/>
              </a:solidFill>
              <a:latin typeface="Quicksand" panose="02070303000000060000" pitchFamily="18"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17</a:t>
            </a:r>
            <a:endParaRPr lang="en-SG" sz="1200" dirty="0">
              <a:solidFill>
                <a:schemeClr val="tx1"/>
              </a:solidFill>
              <a:latin typeface="Quicksand" panose="02070303000000060000" pitchFamily="18"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Student Attendance Taking page and mark the attendance for a specific tutor</a:t>
            </a:r>
            <a:endParaRPr lang="en-SG" sz="1200" dirty="0">
              <a:solidFill>
                <a:schemeClr val="tx1"/>
              </a:solidFill>
              <a:latin typeface="Quicksand" panose="02070303000000060000" pitchFamily="18"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18</a:t>
            </a:r>
            <a:endParaRPr lang="en-SG" sz="1200" dirty="0">
              <a:solidFill>
                <a:schemeClr val="tx1"/>
              </a:solidFill>
              <a:latin typeface="Quicksand" panose="02070303000000060000" pitchFamily="18"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Admin Schedule page and create a new class</a:t>
            </a:r>
            <a:endParaRPr lang="en-SG" sz="1200" dirty="0">
              <a:solidFill>
                <a:schemeClr val="tx1"/>
              </a:solidFill>
              <a:latin typeface="Quicksand" panose="02070303000000060000" pitchFamily="18"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19</a:t>
            </a:r>
            <a:endParaRPr lang="en-SG" sz="1200" dirty="0">
              <a:solidFill>
                <a:schemeClr val="tx1"/>
              </a:solidFill>
              <a:latin typeface="Quicksand" panose="02070303000000060000" pitchFamily="18"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edit an existing class with new information</a:t>
            </a:r>
            <a:endParaRPr lang="en-SG" sz="1200" dirty="0">
              <a:solidFill>
                <a:schemeClr val="tx1"/>
              </a:solidFill>
              <a:latin typeface="Quicksand" panose="02070303000000060000" pitchFamily="18"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20</a:t>
            </a:r>
            <a:endParaRPr lang="en-SG" sz="1200" dirty="0">
              <a:solidFill>
                <a:schemeClr val="tx1"/>
              </a:solidFill>
              <a:latin typeface="Quicksand" panose="02070303000000060000" pitchFamily="18"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assign a tutor to an existing class</a:t>
            </a:r>
            <a:endParaRPr lang="en-SG" sz="1200" dirty="0">
              <a:solidFill>
                <a:schemeClr val="tx1"/>
              </a:solidFill>
              <a:latin typeface="Quicksand" panose="02070303000000060000" pitchFamily="18"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21</a:t>
            </a:r>
            <a:endParaRPr lang="en-SG" sz="1200" dirty="0">
              <a:solidFill>
                <a:schemeClr val="tx1"/>
              </a:solidFill>
              <a:latin typeface="Quicksand" panose="02070303000000060000" pitchFamily="18"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delete a lesson from the Schedule</a:t>
            </a:r>
            <a:endParaRPr lang="en-SG" sz="1200" dirty="0">
              <a:solidFill>
                <a:schemeClr val="tx1"/>
              </a:solidFill>
              <a:latin typeface="Quicksand" panose="02070303000000060000" pitchFamily="18"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22</a:t>
            </a:r>
            <a:endParaRPr lang="en-SG" sz="1200" dirty="0">
              <a:solidFill>
                <a:schemeClr val="tx1"/>
              </a:solidFill>
              <a:latin typeface="Quicksand" panose="02070303000000060000" pitchFamily="18"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Able to navigate to the Grades page and update the grades of a specific student</a:t>
            </a:r>
            <a:endParaRPr lang="en-SG" sz="1200" dirty="0">
              <a:solidFill>
                <a:schemeClr val="tx1"/>
              </a:solidFill>
              <a:latin typeface="Quicksand" panose="02070303000000060000" pitchFamily="18"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Pass</a:t>
            </a:r>
          </a:p>
        </p:txBody>
      </p:sp>
    </p:spTree>
    <p:extLst>
      <p:ext uri="{BB962C8B-B14F-4D97-AF65-F5344CB8AC3E}">
        <p14:creationId xmlns:p14="http://schemas.microsoft.com/office/powerpoint/2010/main" val="185057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Function</a:t>
            </a:r>
            <a:endParaRPr lang="en-SG" b="1" dirty="0">
              <a:solidFill>
                <a:schemeClr val="tx1"/>
              </a:solidFill>
              <a:latin typeface="Quicksand" panose="02070303000000060000" pitchFamily="18"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Comments</a:t>
            </a:r>
            <a:endParaRPr lang="en-SG" b="1" dirty="0">
              <a:solidFill>
                <a:schemeClr val="tx1"/>
              </a:solidFill>
              <a:latin typeface="Quicksand" panose="02070303000000060000" pitchFamily="18"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Changes</a:t>
            </a:r>
            <a:endParaRPr lang="en-SG" b="1" dirty="0">
              <a:solidFill>
                <a:schemeClr val="tx1"/>
              </a:solidFill>
              <a:latin typeface="Quicksand" panose="02070303000000060000" pitchFamily="18"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Attendance Taking</a:t>
            </a:r>
            <a:endParaRPr lang="en-SG" sz="1200" dirty="0">
              <a:solidFill>
                <a:schemeClr val="tx1"/>
              </a:solidFill>
              <a:latin typeface="Quicksand" panose="02070303000000060000" pitchFamily="18"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have an option to indicate that the student is absent</a:t>
            </a:r>
            <a:endParaRPr lang="en-SG" sz="1200" dirty="0">
              <a:solidFill>
                <a:schemeClr val="tx1"/>
              </a:solidFill>
              <a:latin typeface="Quicksand" panose="02070303000000060000" pitchFamily="18"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add in an ‘Absent’ button alongside the current ‘Present’ button</a:t>
            </a:r>
            <a:endParaRPr lang="en-SG" sz="1200" dirty="0">
              <a:solidFill>
                <a:schemeClr val="tx1"/>
              </a:solidFill>
              <a:latin typeface="Quicksand" panose="02070303000000060000" pitchFamily="18"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Subject Mgmt</a:t>
            </a:r>
            <a:endParaRPr lang="en-SG" sz="1200" dirty="0">
              <a:solidFill>
                <a:schemeClr val="tx1"/>
              </a:solidFill>
              <a:latin typeface="Quicksand" panose="02070303000000060000" pitchFamily="18"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Would prefer to be able to remove multiple levels instead of having to open the modal box every single time</a:t>
            </a:r>
            <a:endParaRPr lang="en-SG" sz="1200" dirty="0">
              <a:solidFill>
                <a:schemeClr val="tx1"/>
              </a:solidFill>
              <a:latin typeface="Quicksand" panose="02070303000000060000" pitchFamily="18"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Implement ajax instead to remove the level while remaining on the page</a:t>
            </a:r>
            <a:endParaRPr lang="en-SG" sz="1200" dirty="0">
              <a:solidFill>
                <a:schemeClr val="tx1"/>
              </a:solidFill>
              <a:latin typeface="Quicksand" panose="02070303000000060000" pitchFamily="18"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Grades Tracking</a:t>
            </a:r>
            <a:endParaRPr lang="en-SG" sz="1200" dirty="0">
              <a:solidFill>
                <a:schemeClr val="tx1"/>
              </a:solidFill>
              <a:latin typeface="Quicksand" panose="02070303000000060000" pitchFamily="18"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have a </a:t>
            </a:r>
            <a:r>
              <a:rPr lang="en-US" sz="1200" dirty="0">
                <a:solidFill>
                  <a:schemeClr val="tx1"/>
                </a:solidFill>
                <a:latin typeface="+mj-lt"/>
              </a:rPr>
              <a:t>% </a:t>
            </a:r>
            <a:r>
              <a:rPr lang="en-US" sz="1200" dirty="0">
                <a:solidFill>
                  <a:schemeClr val="tx1"/>
                </a:solidFill>
                <a:latin typeface="Quicksand" panose="02070303000000060000" pitchFamily="18" charset="0"/>
              </a:rPr>
              <a:t>improvement of student’s grades for easier comparison</a:t>
            </a:r>
            <a:endParaRPr lang="en-SG" sz="1200" dirty="0">
              <a:solidFill>
                <a:schemeClr val="tx1"/>
              </a:solidFill>
              <a:latin typeface="+mj-lt"/>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Have a separate page which analyses the student’s performance and put them in visualizations to aid the teachers in keeping track of student performances</a:t>
            </a:r>
            <a:endParaRPr lang="en-SG" sz="12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User Interface</a:t>
            </a:r>
            <a:endParaRPr lang="en-SG" sz="12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Font size is still a bit small and its hard to see</a:t>
            </a:r>
            <a:endParaRPr lang="en-SG" sz="1200" dirty="0">
              <a:solidFill>
                <a:schemeClr val="tx1"/>
              </a:solidFill>
              <a:latin typeface="Quicksand" panose="02070303000000060000" pitchFamily="18"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increase the font size used throughout the User Interface</a:t>
            </a:r>
            <a:endParaRPr lang="en-SG" sz="12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Tutor &amp; Student Registration</a:t>
            </a:r>
            <a:endParaRPr lang="en-SG" sz="1200" dirty="0">
              <a:solidFill>
                <a:schemeClr val="tx1"/>
              </a:solidFill>
              <a:latin typeface="Quicksand" panose="02070303000000060000" pitchFamily="18"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Additional mandatory fields for the registration forms – Qualification, School &amp; Stream</a:t>
            </a:r>
            <a:endParaRPr lang="en-SG" sz="12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add in the requested fields into the respective forms</a:t>
            </a:r>
            <a:endParaRPr lang="en-SG" sz="1200" dirty="0">
              <a:solidFill>
                <a:schemeClr val="tx1"/>
              </a:solidFill>
              <a:latin typeface="Quicksand" panose="02070303000000060000" pitchFamily="18"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Display Branch Admin</a:t>
            </a:r>
            <a:endParaRPr lang="en-SG" sz="1200" dirty="0">
              <a:solidFill>
                <a:schemeClr val="tx1"/>
              </a:solidFill>
              <a:latin typeface="Quicksand" panose="02070303000000060000" pitchFamily="18"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remove the restriction of only one Branch Admin per branch</a:t>
            </a:r>
            <a:endParaRPr lang="en-SG" sz="1200" dirty="0">
              <a:solidFill>
                <a:schemeClr val="tx1"/>
              </a:solidFill>
              <a:latin typeface="Quicksand" panose="02070303000000060000" pitchFamily="18"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remove the restriction set</a:t>
            </a:r>
            <a:endParaRPr lang="en-SG" sz="1200" dirty="0">
              <a:solidFill>
                <a:schemeClr val="tx1"/>
              </a:solidFill>
              <a:latin typeface="Quicksand" panose="02070303000000060000" pitchFamily="18"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Quicksand" panose="02070303000000060000" pitchFamily="18" charset="0"/>
              </a:rPr>
              <a:t>Display Branch Admin</a:t>
            </a:r>
            <a:endParaRPr lang="en-SG" sz="1200" dirty="0">
              <a:solidFill>
                <a:schemeClr val="tx1"/>
              </a:solidFill>
              <a:latin typeface="Quicksand" panose="02070303000000060000" pitchFamily="18"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Prefer to have the ability to edit and remove Branch Admin information</a:t>
            </a:r>
            <a:endParaRPr lang="en-SG" sz="12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Quicksand" panose="02070303000000060000" pitchFamily="18" charset="0"/>
              </a:rPr>
              <a:t>To implement Edit and Delete Branch Admin functionalities</a:t>
            </a:r>
            <a:endParaRPr lang="en-SG" sz="12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571328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Quicksand" panose="02070303000000060000" pitchFamily="18" charset="0"/>
              </a:rPr>
              <a:t>Admin</a:t>
            </a:r>
            <a:endParaRPr lang="en-SG" sz="1200" b="1" dirty="0">
              <a:latin typeface="Quicksand" panose="02070303000000060000" pitchFamily="18"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Quicksand" panose="02070303000000060000" pitchFamily="18" charset="0"/>
              </a:rPr>
              <a:t>Tutors</a:t>
            </a:r>
            <a:endParaRPr lang="en-SG" sz="1200" b="1" dirty="0">
              <a:latin typeface="Quicksand" panose="02070303000000060000" pitchFamily="18"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Quicksand" panose="02070303000000060000" pitchFamily="18" charset="0"/>
              </a:rPr>
              <a:t>Students</a:t>
            </a:r>
            <a:endParaRPr lang="en-SG" sz="1200" b="1" dirty="0">
              <a:latin typeface="Quicksand" panose="02070303000000060000" pitchFamily="18"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Quicksand" panose="02070303000000060000" pitchFamily="18" charset="0"/>
              </a:rPr>
              <a:t>Parents</a:t>
            </a:r>
            <a:endParaRPr lang="en-SG" sz="1200" b="1" dirty="0">
              <a:latin typeface="Quicksand" panose="02070303000000060000" pitchFamily="18"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F5AA701F-2B02-434E-B07C-00EDF74A7E45}"/>
              </a:ext>
            </a:extLst>
          </p:cNvPr>
          <p:cNvSpPr txBox="1"/>
          <p:nvPr/>
        </p:nvSpPr>
        <p:spPr>
          <a:xfrm>
            <a:off x="3731147" y="2080439"/>
            <a:ext cx="1765876" cy="400110"/>
          </a:xfrm>
          <a:prstGeom prst="rect">
            <a:avLst/>
          </a:prstGeom>
          <a:noFill/>
        </p:spPr>
        <p:txBody>
          <a:bodyPr wrap="square" rtlCol="0">
            <a:spAutoFit/>
          </a:bodyPr>
          <a:lstStyle/>
          <a:p>
            <a:r>
              <a:rPr lang="en-US" sz="2000" b="1" dirty="0"/>
              <a:t>Interface Layer</a:t>
            </a:r>
            <a:endParaRPr lang="en-SG" sz="2000" b="1" dirty="0"/>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Quicksand" panose="02070303000000060000" pitchFamily="18" charset="0"/>
              </a:rPr>
              <a:t>HTTP Request</a:t>
            </a:r>
            <a:endParaRPr lang="en-SG" sz="1200" b="1" dirty="0">
              <a:latin typeface="Quicksand" panose="02070303000000060000" pitchFamily="18"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Quicksand" panose="02070303000000060000" pitchFamily="18" charset="0"/>
              </a:rPr>
              <a:t>HTTP Response</a:t>
            </a:r>
            <a:endParaRPr lang="en-SG" sz="1200" b="1" dirty="0">
              <a:latin typeface="Quicksand" panose="02070303000000060000" pitchFamily="18"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Quicksand" panose="02070303000000060000" pitchFamily="18" charset="0"/>
              </a:rPr>
              <a:t>Application Layer</a:t>
            </a:r>
            <a:endParaRPr lang="en-SG" sz="2000" b="1" dirty="0">
              <a:latin typeface="Quicksand" panose="02070303000000060000" pitchFamily="18"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74459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938992"/>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Quicksand" panose="02070303000000060000" pitchFamily="18"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As-Is</a:t>
            </a:r>
            <a:endParaRPr lang="en-SG" sz="2400" b="1"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Quicksand" panose="02070303000000060000" pitchFamily="18" charset="0"/>
              </a:rPr>
              <a:t>To-Be</a:t>
            </a:r>
            <a:endParaRPr lang="en-SG" sz="2400" b="1" dirty="0">
              <a:solidFill>
                <a:schemeClr val="tx1"/>
              </a:solidFill>
              <a:latin typeface="Quicksand" panose="02070303000000060000" pitchFamily="18"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478863"/>
            <a:ext cx="10329957" cy="1200329"/>
          </a:xfrm>
          <a:prstGeom prst="rect">
            <a:avLst/>
          </a:prstGeom>
          <a:noFill/>
        </p:spPr>
        <p:txBody>
          <a:bodyPr wrap="square" rtlCol="0">
            <a:spAutoFit/>
          </a:bodyPr>
          <a:lstStyle/>
          <a:p>
            <a:r>
              <a:rPr lang="en-US" dirty="0">
                <a:latin typeface="Quicksand" panose="02070303000000060000" pitchFamily="18"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Financial Report Mgmt</a:t>
            </a: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Quicksand" panose="02070303000000060000" pitchFamily="18" charset="0"/>
              </a:rPr>
              <a:t>ePayment</a:t>
            </a:r>
            <a:r>
              <a:rPr lang="en-SG" sz="1600" dirty="0">
                <a:solidFill>
                  <a:schemeClr val="bg2">
                    <a:lumMod val="25000"/>
                  </a:schemeClr>
                </a:solidFill>
                <a:latin typeface="Quicksand" panose="02070303000000060000" pitchFamily="18" charset="0"/>
              </a:rPr>
              <a:t> (</a:t>
            </a:r>
            <a:r>
              <a:rPr lang="en-SG" sz="1600" dirty="0" err="1">
                <a:solidFill>
                  <a:schemeClr val="bg2">
                    <a:lumMod val="25000"/>
                  </a:schemeClr>
                </a:solidFill>
                <a:latin typeface="Quicksand" panose="02070303000000060000" pitchFamily="18" charset="0"/>
              </a:rPr>
              <a:t>PayNow</a:t>
            </a:r>
            <a:r>
              <a:rPr lang="en-SG" sz="1600" dirty="0">
                <a:solidFill>
                  <a:schemeClr val="bg2">
                    <a:lumMod val="25000"/>
                  </a:schemeClr>
                </a:solidFill>
                <a:latin typeface="Quicksand" panose="02070303000000060000" pitchFamily="18"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Adding of Grades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Quicksand" panose="02070303000000060000" pitchFamily="18" charset="0"/>
              </a:rPr>
              <a:t>S</a:t>
            </a:r>
            <a:r>
              <a:rPr lang="en-SG" sz="1600" dirty="0">
                <a:solidFill>
                  <a:schemeClr val="bg2">
                    <a:lumMod val="25000"/>
                  </a:schemeClr>
                </a:solidFill>
                <a:latin typeface="Quicksand" panose="02070303000000060000" pitchFamily="18"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Quicksand" panose="02070303000000060000" pitchFamily="18"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Quicksand" panose="02070303000000060000" pitchFamily="18"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5355312"/>
          </a:xfrm>
          <a:prstGeom prst="rect">
            <a:avLst/>
          </a:prstGeom>
          <a:noFill/>
        </p:spPr>
        <p:txBody>
          <a:bodyPr wrap="square" rtlCol="0">
            <a:spAutoFit/>
          </a:bodyPr>
          <a:lstStyle/>
          <a:p>
            <a:r>
              <a:rPr lang="en-US" dirty="0">
                <a:latin typeface="Quicksand" panose="02070303000000060000" pitchFamily="18"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Quicksand" panose="02070303000000060000" pitchFamily="18" charset="0"/>
              </a:rPr>
              <a:t>neighbourhood</a:t>
            </a:r>
            <a:r>
              <a:rPr lang="en-US" dirty="0">
                <a:latin typeface="Quicksand" panose="02070303000000060000" pitchFamily="18"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Quicksand" panose="02070303000000060000" pitchFamily="18" charset="0"/>
            </a:endParaRPr>
          </a:p>
        </p:txBody>
      </p:sp>
    </p:spTree>
    <p:extLst>
      <p:ext uri="{BB962C8B-B14F-4D97-AF65-F5344CB8AC3E}">
        <p14:creationId xmlns:p14="http://schemas.microsoft.com/office/powerpoint/2010/main" val="3566761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693319"/>
          </a:xfrm>
          <a:prstGeom prst="rect">
            <a:avLst/>
          </a:prstGeom>
          <a:noFill/>
        </p:spPr>
        <p:txBody>
          <a:bodyPr wrap="square" rtlCol="0">
            <a:spAutoFit/>
          </a:bodyPr>
          <a:lstStyle/>
          <a:p>
            <a:r>
              <a:rPr lang="en-US" dirty="0">
                <a:latin typeface="Quicksand" panose="02070303000000060000" pitchFamily="18"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Quicksand" panose="02070303000000060000" pitchFamily="18" charset="0"/>
            </a:endParaRPr>
          </a:p>
        </p:txBody>
      </p:sp>
    </p:spTree>
    <p:extLst>
      <p:ext uri="{BB962C8B-B14F-4D97-AF65-F5344CB8AC3E}">
        <p14:creationId xmlns:p14="http://schemas.microsoft.com/office/powerpoint/2010/main" val="1692771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862322"/>
          </a:xfrm>
          <a:prstGeom prst="rect">
            <a:avLst/>
          </a:prstGeom>
          <a:noFill/>
        </p:spPr>
        <p:txBody>
          <a:bodyPr wrap="square" rtlCol="0">
            <a:spAutoFit/>
          </a:bodyPr>
          <a:lstStyle/>
          <a:p>
            <a:r>
              <a:rPr lang="en-US" dirty="0">
                <a:latin typeface="Quicksand" panose="02070303000000060000" pitchFamily="18" charset="0"/>
              </a:rPr>
              <a:t>Due to the school examinations closing by, Ms Stacy has been really busy reviewing her student</a:t>
            </a:r>
            <a:r>
              <a:rPr lang="en-SG" dirty="0">
                <a:latin typeface="Quicksand" panose="02070303000000060000" pitchFamily="18"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Quicksand" panose="02070303000000060000" pitchFamily="18" charset="0"/>
            </a:endParaRPr>
          </a:p>
        </p:txBody>
      </p:sp>
    </p:spTree>
    <p:extLst>
      <p:ext uri="{BB962C8B-B14F-4D97-AF65-F5344CB8AC3E}">
        <p14:creationId xmlns:p14="http://schemas.microsoft.com/office/powerpoint/2010/main" val="3580840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Change requests initiated by stakeholders</a:t>
            </a:r>
            <a:endParaRPr lang="en-SG" sz="1400" dirty="0">
              <a:solidFill>
                <a:schemeClr val="tx1"/>
              </a:solidFill>
              <a:latin typeface="Quicksand" panose="02070303000000060000" pitchFamily="18"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Define extent of change &amp; estimate resources required</a:t>
            </a:r>
            <a:endParaRPr lang="en-SG" sz="1400" dirty="0">
              <a:solidFill>
                <a:schemeClr val="tx1"/>
              </a:solidFill>
              <a:latin typeface="Quicksand" panose="02070303000000060000" pitchFamily="18"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Determine priority and impact of change request</a:t>
            </a:r>
            <a:endParaRPr lang="en-SG" sz="1400" dirty="0">
              <a:solidFill>
                <a:schemeClr val="tx1"/>
              </a:solidFill>
              <a:latin typeface="Quicksand" panose="02070303000000060000" pitchFamily="18"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Accept or reject the request</a:t>
            </a:r>
            <a:endParaRPr lang="en-SG" sz="1400" dirty="0">
              <a:solidFill>
                <a:schemeClr val="tx1"/>
              </a:solidFill>
              <a:latin typeface="Quicksand" panose="02070303000000060000" pitchFamily="18"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Inform stakeholders of accepted change request</a:t>
            </a:r>
            <a:endParaRPr lang="en-SG" sz="1400" dirty="0">
              <a:solidFill>
                <a:schemeClr val="tx1"/>
              </a:solidFill>
              <a:latin typeface="Quicksand" panose="02070303000000060000" pitchFamily="18"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Quicksand" panose="02070303000000060000" pitchFamily="18" charset="0"/>
              </a:rPr>
              <a:t>Accept</a:t>
            </a:r>
            <a:endParaRPr lang="en-SG" sz="1400" b="1" dirty="0">
              <a:latin typeface="Quicksand" panose="02070303000000060000" pitchFamily="18"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Update Change Management Log</a:t>
            </a:r>
            <a:endParaRPr lang="en-SG" sz="1400" dirty="0">
              <a:solidFill>
                <a:schemeClr val="tx1"/>
              </a:solidFill>
              <a:latin typeface="Quicksand" panose="02070303000000060000" pitchFamily="18"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Plan for implementation of change requested</a:t>
            </a:r>
            <a:endParaRPr lang="en-SG" sz="1400" dirty="0">
              <a:solidFill>
                <a:schemeClr val="tx1"/>
              </a:solidFill>
              <a:latin typeface="Quicksand" panose="02070303000000060000" pitchFamily="18"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Quicksand" panose="02070303000000060000" pitchFamily="18" charset="0"/>
              </a:rPr>
              <a:t>Inform stakeholders of the rejection and rationale behind the rejection</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081198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Quicksand" panose="02070303000000060000" pitchFamily="18"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4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19543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Iteration</a:t>
            </a:r>
            <a:endParaRPr lang="en-SG" sz="1050" b="1" dirty="0">
              <a:solidFill>
                <a:schemeClr val="tx1"/>
              </a:solidFill>
              <a:latin typeface="Quicksand" panose="02070303000000060000" pitchFamily="18"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Date</a:t>
            </a:r>
            <a:endParaRPr lang="en-SG" sz="1050" b="1" dirty="0">
              <a:solidFill>
                <a:schemeClr val="tx1"/>
              </a:solidFill>
              <a:latin typeface="Quicksand" panose="02070303000000060000" pitchFamily="18"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Type</a:t>
            </a:r>
            <a:endParaRPr lang="en-SG" sz="1050" b="1" dirty="0">
              <a:solidFill>
                <a:schemeClr val="tx1"/>
              </a:solidFill>
              <a:latin typeface="Quicksand" panose="02070303000000060000" pitchFamily="18"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Change Reason</a:t>
            </a:r>
            <a:endParaRPr lang="en-SG" sz="1050" b="1" dirty="0">
              <a:solidFill>
                <a:schemeClr val="tx1"/>
              </a:solidFill>
              <a:latin typeface="Quicksand" panose="02070303000000060000" pitchFamily="18"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Description</a:t>
            </a:r>
            <a:endParaRPr lang="en-SG" sz="1050" b="1" dirty="0">
              <a:solidFill>
                <a:schemeClr val="tx1"/>
              </a:solidFill>
              <a:latin typeface="Quicksand" panose="02070303000000060000" pitchFamily="18"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Issued By</a:t>
            </a:r>
            <a:endParaRPr lang="en-SG" sz="1050" b="1" dirty="0">
              <a:solidFill>
                <a:schemeClr val="tx1"/>
              </a:solidFill>
              <a:latin typeface="Quicksand" panose="02070303000000060000" pitchFamily="18"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Decision</a:t>
            </a:r>
            <a:endParaRPr lang="en-SG" sz="1050" b="1" dirty="0">
              <a:solidFill>
                <a:schemeClr val="tx1"/>
              </a:solidFill>
              <a:latin typeface="Quicksand" panose="02070303000000060000" pitchFamily="18"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Action Taken</a:t>
            </a:r>
            <a:endParaRPr lang="en-SG" sz="1050" b="1" dirty="0">
              <a:solidFill>
                <a:schemeClr val="tx1"/>
              </a:solidFill>
              <a:latin typeface="Quicksand" panose="02070303000000060000" pitchFamily="18"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Quicksand" panose="02070303000000060000" pitchFamily="18" charset="0"/>
              </a:rPr>
              <a:t>Request Status</a:t>
            </a:r>
            <a:endParaRPr lang="en-SG" sz="1050" b="1" dirty="0">
              <a:solidFill>
                <a:schemeClr val="tx1"/>
              </a:solidFill>
              <a:latin typeface="Quicksand" panose="02070303000000060000" pitchFamily="18"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 had concerns regarding after maintenance of mobile application</a:t>
            </a:r>
            <a:endParaRPr lang="en-SG" sz="10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the fast changing technology standards for iOS apps and possible costs incurred for maintenance issues, the team has decided to drop the iOS application and instead opt for a mobile friendly version of the Portal</a:t>
            </a:r>
            <a:endParaRPr lang="en-SG" sz="1000" dirty="0">
              <a:solidFill>
                <a:schemeClr val="tx1"/>
              </a:solidFill>
              <a:latin typeface="Quicksand" panose="02070303000000060000" pitchFamily="18"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Confidentiality of information to be stored in database</a:t>
            </a:r>
            <a:endParaRPr lang="en-SG" sz="1000" dirty="0">
              <a:solidFill>
                <a:schemeClr val="tx1"/>
              </a:solidFill>
              <a:latin typeface="Quicksand" panose="02070303000000060000" pitchFamily="18"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Team</a:t>
            </a:r>
            <a:endParaRPr lang="en-SG" sz="1000" dirty="0">
              <a:solidFill>
                <a:schemeClr val="tx1"/>
              </a:solidFill>
              <a:latin typeface="Quicksand" panose="02070303000000060000" pitchFamily="18"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After taking into account the nature of the Portal, the Sponsor has decided to adopt Jelastic Cloud as the deployment platform.</a:t>
            </a:r>
            <a:endParaRPr lang="en-SG" sz="1000" dirty="0">
              <a:solidFill>
                <a:schemeClr val="tx1"/>
              </a:solidFill>
              <a:latin typeface="Quicksand" panose="02070303000000060000" pitchFamily="18"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Move the deployment to Jelastic Cloud and set up the project configurations to suit the deployment environment.</a:t>
            </a:r>
            <a:endParaRPr lang="en-SG" sz="1000" dirty="0">
              <a:solidFill>
                <a:schemeClr val="tx1"/>
              </a:solidFill>
              <a:latin typeface="Quicksand" panose="02070303000000060000" pitchFamily="18"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4126062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29 Jul 2018</a:t>
            </a:r>
            <a:endParaRPr lang="en-SG" sz="1000" dirty="0">
              <a:solidFill>
                <a:schemeClr val="tx1"/>
              </a:solidFill>
              <a:latin typeface="Quicksand" panose="02070303000000060000" pitchFamily="18"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For motivational purposes and to provide a competitive advantage to the Centre</a:t>
            </a:r>
            <a:endParaRPr lang="en-SG" sz="1000" dirty="0">
              <a:solidFill>
                <a:schemeClr val="tx1"/>
              </a:solidFill>
              <a:latin typeface="Quicksand" panose="02070303000000060000" pitchFamily="18"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00" dirty="0">
              <a:solidFill>
                <a:schemeClr val="tx1"/>
              </a:solidFill>
              <a:latin typeface="Quicksand" panose="02070303000000060000" pitchFamily="18"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Restructure the project scope to include the newly added functionalities and to replan the schedule to address higher priority functionalities to avoid delay in project progress</a:t>
            </a:r>
            <a:endParaRPr lang="en-SG" sz="1000" dirty="0">
              <a:solidFill>
                <a:schemeClr val="tx1"/>
              </a:solidFill>
              <a:latin typeface="Quicksand" panose="02070303000000060000" pitchFamily="18"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a:t>
            </a:r>
            <a:endParaRPr lang="en-SG" sz="1000" dirty="0">
              <a:solidFill>
                <a:schemeClr val="tx1"/>
              </a:solidFill>
              <a:latin typeface="Quicksand" panose="02070303000000060000" pitchFamily="18"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30 Jul 2018</a:t>
            </a:r>
            <a:endParaRPr lang="en-SG" sz="1000" dirty="0">
              <a:solidFill>
                <a:schemeClr val="tx1"/>
              </a:solidFill>
              <a:latin typeface="Quicksand" panose="02070303000000060000" pitchFamily="18"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To increase efficiency for administrative tasks</a:t>
            </a:r>
            <a:endParaRPr lang="en-SG" sz="1000" dirty="0">
              <a:solidFill>
                <a:schemeClr val="tx1"/>
              </a:solidFill>
              <a:latin typeface="Quicksand" panose="02070303000000060000" pitchFamily="18"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Sponsor</a:t>
            </a:r>
            <a:endParaRPr lang="en-SG" sz="1000" dirty="0">
              <a:solidFill>
                <a:schemeClr val="tx1"/>
              </a:solidFill>
              <a:latin typeface="Quicksand" panose="02070303000000060000" pitchFamily="18"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00" dirty="0">
              <a:solidFill>
                <a:schemeClr val="tx1"/>
              </a:solidFill>
              <a:latin typeface="Quicksand" panose="02070303000000060000" pitchFamily="18"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Inform the Sponsor of the rejection</a:t>
            </a:r>
            <a:endParaRPr lang="en-SG" sz="1000" dirty="0">
              <a:solidFill>
                <a:schemeClr val="tx1"/>
              </a:solidFill>
              <a:latin typeface="Quicksand" panose="02070303000000060000" pitchFamily="18"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Quicksand" panose="02070303000000060000" pitchFamily="18" charset="0"/>
              </a:rPr>
              <a:t>Closed</a:t>
            </a:r>
            <a:endParaRPr lang="en-SG" sz="1000"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747224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907192" y="557427"/>
            <a:ext cx="237761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M</a:t>
            </a:r>
            <a:r>
              <a:rPr lang="en-SG" sz="3200" b="1" dirty="0">
                <a:solidFill>
                  <a:schemeClr val="bg2">
                    <a:lumMod val="25000"/>
                  </a:schemeClr>
                </a:solidFill>
                <a:latin typeface="Matura MT Script Capitals" panose="03020802060602070202" pitchFamily="66" charset="0"/>
              </a:rPr>
              <a:t>id Terms</a:t>
            </a:r>
          </a:p>
        </p:txBody>
      </p:sp>
      <p:sp>
        <p:nvSpPr>
          <p:cNvPr id="2" name="Rectangle 1">
            <a:extLst>
              <a:ext uri="{FF2B5EF4-FFF2-40B4-BE49-F238E27FC236}">
                <a16:creationId xmlns:a16="http://schemas.microsoft.com/office/drawing/2014/main" id="{978E004A-039B-4B83-ABBC-568F8234EC46}"/>
              </a:ext>
            </a:extLst>
          </p:cNvPr>
          <p:cNvSpPr/>
          <p:nvPr/>
        </p:nvSpPr>
        <p:spPr>
          <a:xfrm>
            <a:off x="1080939" y="1295916"/>
            <a:ext cx="10030120" cy="2462213"/>
          </a:xfrm>
          <a:prstGeom prst="rect">
            <a:avLst/>
          </a:prstGeom>
        </p:spPr>
        <p:txBody>
          <a:bodyPr wrap="square">
            <a:spAutoFit/>
          </a:bodyPr>
          <a:lstStyle/>
          <a:p>
            <a:r>
              <a:rPr lang="en-US" sz="1400" dirty="0">
                <a:solidFill>
                  <a:schemeClr val="bg2">
                    <a:lumMod val="25000"/>
                  </a:schemeClr>
                </a:solidFill>
                <a:latin typeface="Quicksand" panose="02070303000000060000" pitchFamily="18" charset="0"/>
              </a:rPr>
              <a:t>This project aims to deliver a Web Portal as the final product. The Web Portal serves as a management system and communication bridge between the parents, students and Centre. </a:t>
            </a:r>
          </a:p>
          <a:p>
            <a:endParaRPr lang="en-US" sz="1400" dirty="0">
              <a:solidFill>
                <a:schemeClr val="bg2">
                  <a:lumMod val="25000"/>
                </a:schemeClr>
              </a:solidFill>
              <a:latin typeface="Quicksand" panose="02070303000000060000" pitchFamily="18" charset="0"/>
            </a:endParaRPr>
          </a:p>
          <a:p>
            <a:r>
              <a:rPr lang="en-US" sz="1400" dirty="0">
                <a:solidFill>
                  <a:schemeClr val="bg2">
                    <a:lumMod val="25000"/>
                  </a:schemeClr>
                </a:solidFill>
                <a:latin typeface="Quicksand" panose="02070303000000060000" pitchFamily="18"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1400" dirty="0">
              <a:solidFill>
                <a:schemeClr val="bg2">
                  <a:lumMod val="25000"/>
                </a:schemeClr>
              </a:solidFill>
              <a:latin typeface="Quicksand" panose="02070303000000060000" pitchFamily="18" charset="0"/>
            </a:endParaRPr>
          </a:p>
          <a:p>
            <a:r>
              <a:rPr lang="en-US" sz="1400" dirty="0">
                <a:solidFill>
                  <a:schemeClr val="bg2">
                    <a:lumMod val="25000"/>
                  </a:schemeClr>
                </a:solidFill>
                <a:latin typeface="Quicksand" panose="02070303000000060000" pitchFamily="18"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grpSp>
        <p:nvGrpSpPr>
          <p:cNvPr id="8" name="Group 7">
            <a:extLst>
              <a:ext uri="{FF2B5EF4-FFF2-40B4-BE49-F238E27FC236}">
                <a16:creationId xmlns:a16="http://schemas.microsoft.com/office/drawing/2014/main" id="{08AEB116-470B-4C4D-B73B-8D95A96DB3D7}"/>
              </a:ext>
            </a:extLst>
          </p:cNvPr>
          <p:cNvGrpSpPr/>
          <p:nvPr/>
        </p:nvGrpSpPr>
        <p:grpSpPr>
          <a:xfrm>
            <a:off x="5807782" y="3758129"/>
            <a:ext cx="4064352" cy="2936494"/>
            <a:chOff x="5807782" y="3758129"/>
            <a:chExt cx="4064352" cy="2936494"/>
          </a:xfrm>
        </p:grpSpPr>
        <p:pic>
          <p:nvPicPr>
            <p:cNvPr id="4" name="Picture 3">
              <a:extLst>
                <a:ext uri="{FF2B5EF4-FFF2-40B4-BE49-F238E27FC236}">
                  <a16:creationId xmlns:a16="http://schemas.microsoft.com/office/drawing/2014/main" id="{CE6847CB-5074-45A8-8821-D0491F69EC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782" y="3758129"/>
              <a:ext cx="4064352" cy="2936494"/>
            </a:xfrm>
            <a:prstGeom prst="rect">
              <a:avLst/>
            </a:prstGeom>
          </p:spPr>
        </p:pic>
        <p:pic>
          <p:nvPicPr>
            <p:cNvPr id="7" name="Picture 6">
              <a:extLst>
                <a:ext uri="{FF2B5EF4-FFF2-40B4-BE49-F238E27FC236}">
                  <a16:creationId xmlns:a16="http://schemas.microsoft.com/office/drawing/2014/main" id="{1EB2B1E2-EE8E-4361-9D33-2528617E4160}"/>
                </a:ext>
              </a:extLst>
            </p:cNvPr>
            <p:cNvPicPr>
              <a:picLocks noChangeAspect="1"/>
            </p:cNvPicPr>
            <p:nvPr/>
          </p:nvPicPr>
          <p:blipFill>
            <a:blip r:embed="rId4"/>
            <a:stretch>
              <a:fillRect/>
            </a:stretch>
          </p:blipFill>
          <p:spPr>
            <a:xfrm>
              <a:off x="5954597" y="3911843"/>
              <a:ext cx="3764438" cy="2055324"/>
            </a:xfrm>
            <a:prstGeom prst="rect">
              <a:avLst/>
            </a:prstGeom>
          </p:spPr>
        </p:pic>
      </p:grpSp>
      <p:sp>
        <p:nvSpPr>
          <p:cNvPr id="9" name="Rectangle: Rounded Corners 8">
            <a:extLst>
              <a:ext uri="{FF2B5EF4-FFF2-40B4-BE49-F238E27FC236}">
                <a16:creationId xmlns:a16="http://schemas.microsoft.com/office/drawing/2014/main" id="{5A387026-89AB-4D43-A8F0-223CD946546D}"/>
              </a:ext>
            </a:extLst>
          </p:cNvPr>
          <p:cNvSpPr/>
          <p:nvPr/>
        </p:nvSpPr>
        <p:spPr>
          <a:xfrm>
            <a:off x="2017336" y="5656082"/>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Quicksand" panose="02070303000000060000" pitchFamily="18" charset="0"/>
              </a:rPr>
              <a:t>Click here to visit!</a:t>
            </a:r>
            <a:endParaRPr lang="en-SG" b="1" dirty="0">
              <a:solidFill>
                <a:schemeClr val="tx1"/>
              </a:solidFill>
              <a:latin typeface="Quicksand" panose="02070303000000060000" pitchFamily="18" charset="0"/>
            </a:endParaRPr>
          </a:p>
        </p:txBody>
      </p:sp>
    </p:spTree>
    <p:extLst>
      <p:ext uri="{BB962C8B-B14F-4D97-AF65-F5344CB8AC3E}">
        <p14:creationId xmlns:p14="http://schemas.microsoft.com/office/powerpoint/2010/main" val="2202574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1227056" y="1923068"/>
            <a:ext cx="9737888"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4089662"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cxnSp>
        <p:nvCxnSpPr>
          <p:cNvPr id="12" name="Straight Connector 11">
            <a:extLst>
              <a:ext uri="{FF2B5EF4-FFF2-40B4-BE49-F238E27FC236}">
                <a16:creationId xmlns:a16="http://schemas.microsoft.com/office/drawing/2014/main" id="{60721B75-0FA1-4408-93E7-0F45992E1EE6}"/>
              </a:ext>
            </a:extLst>
          </p:cNvPr>
          <p:cNvCxnSpPr>
            <a:cxnSpLocks/>
          </p:cNvCxnSpPr>
          <p:nvPr/>
        </p:nvCxnSpPr>
        <p:spPr>
          <a:xfrm>
            <a:off x="3281314" y="1791093"/>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54C40-B4E9-4823-B30D-78FF3D84EB5C}"/>
              </a:ext>
            </a:extLst>
          </p:cNvPr>
          <p:cNvSpPr txBox="1"/>
          <p:nvPr/>
        </p:nvSpPr>
        <p:spPr>
          <a:xfrm>
            <a:off x="1985130" y="1221380"/>
            <a:ext cx="2573513" cy="553998"/>
          </a:xfrm>
          <a:prstGeom prst="rect">
            <a:avLst/>
          </a:prstGeom>
          <a:noFill/>
        </p:spPr>
        <p:txBody>
          <a:bodyPr wrap="square" rtlCol="0">
            <a:spAutoFit/>
          </a:bodyPr>
          <a:lstStyle/>
          <a:p>
            <a:r>
              <a:rPr lang="en-US" dirty="0">
                <a:latin typeface="Quicksand" panose="02070303000000060000" pitchFamily="18" charset="0"/>
              </a:rPr>
              <a:t>Proposal Submission</a:t>
            </a:r>
          </a:p>
          <a:p>
            <a:pPr algn="ctr"/>
            <a:r>
              <a:rPr lang="en-US" sz="1200" dirty="0">
                <a:latin typeface="Quicksand" panose="02070303000000060000" pitchFamily="18" charset="0"/>
              </a:rPr>
              <a:t>20 Jun 2018</a:t>
            </a:r>
            <a:endParaRPr lang="en-SG" sz="1200" dirty="0">
              <a:latin typeface="Quicksand" panose="02070303000000060000" pitchFamily="18" charset="0"/>
            </a:endParaRPr>
          </a:p>
        </p:txBody>
      </p:sp>
      <p:cxnSp>
        <p:nvCxnSpPr>
          <p:cNvPr id="15" name="Straight Connector 14">
            <a:extLst>
              <a:ext uri="{FF2B5EF4-FFF2-40B4-BE49-F238E27FC236}">
                <a16:creationId xmlns:a16="http://schemas.microsoft.com/office/drawing/2014/main" id="{C8FB1B03-DDE0-41B6-A725-1A1356EA519B}"/>
              </a:ext>
            </a:extLst>
          </p:cNvPr>
          <p:cNvCxnSpPr>
            <a:cxnSpLocks/>
          </p:cNvCxnSpPr>
          <p:nvPr/>
        </p:nvCxnSpPr>
        <p:spPr>
          <a:xfrm>
            <a:off x="5319075" y="1791092"/>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D46FCD-052D-4EA2-A001-07C09F2318CC}"/>
              </a:ext>
            </a:extLst>
          </p:cNvPr>
          <p:cNvSpPr txBox="1"/>
          <p:nvPr/>
        </p:nvSpPr>
        <p:spPr>
          <a:xfrm>
            <a:off x="4558643" y="2813899"/>
            <a:ext cx="1560134" cy="553998"/>
          </a:xfrm>
          <a:prstGeom prst="rect">
            <a:avLst/>
          </a:prstGeom>
          <a:noFill/>
        </p:spPr>
        <p:txBody>
          <a:bodyPr wrap="square" rtlCol="0">
            <a:spAutoFit/>
          </a:bodyPr>
          <a:lstStyle/>
          <a:p>
            <a:r>
              <a:rPr lang="en-US" dirty="0">
                <a:latin typeface="Quicksand" panose="02070303000000060000" pitchFamily="18" charset="0"/>
              </a:rPr>
              <a:t>Acceptance</a:t>
            </a:r>
          </a:p>
          <a:p>
            <a:pPr algn="ctr"/>
            <a:r>
              <a:rPr lang="en-US" sz="1200" dirty="0">
                <a:latin typeface="Quicksand" panose="02070303000000060000" pitchFamily="18" charset="0"/>
              </a:rPr>
              <a:t>18 Aug 2018</a:t>
            </a:r>
            <a:endParaRPr lang="en-SG" sz="1200" dirty="0">
              <a:latin typeface="Quicksand" panose="02070303000000060000" pitchFamily="18" charset="0"/>
            </a:endParaRPr>
          </a:p>
        </p:txBody>
      </p:sp>
      <p:cxnSp>
        <p:nvCxnSpPr>
          <p:cNvPr id="17" name="Straight Connector 16">
            <a:extLst>
              <a:ext uri="{FF2B5EF4-FFF2-40B4-BE49-F238E27FC236}">
                <a16:creationId xmlns:a16="http://schemas.microsoft.com/office/drawing/2014/main" id="{0066B98C-5BDC-41DE-8B45-B3BFF0FC8559}"/>
              </a:ext>
            </a:extLst>
          </p:cNvPr>
          <p:cNvCxnSpPr>
            <a:cxnSpLocks/>
          </p:cNvCxnSpPr>
          <p:nvPr/>
        </p:nvCxnSpPr>
        <p:spPr>
          <a:xfrm>
            <a:off x="7262568" y="1783236"/>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EAA531-5211-4FD9-ACB2-40EEF50F3FE8}"/>
              </a:ext>
            </a:extLst>
          </p:cNvPr>
          <p:cNvSpPr txBox="1"/>
          <p:nvPr/>
        </p:nvSpPr>
        <p:spPr>
          <a:xfrm>
            <a:off x="6615263" y="1277638"/>
            <a:ext cx="1294610" cy="553998"/>
          </a:xfrm>
          <a:prstGeom prst="rect">
            <a:avLst/>
          </a:prstGeom>
          <a:noFill/>
        </p:spPr>
        <p:txBody>
          <a:bodyPr wrap="square" rtlCol="0">
            <a:spAutoFit/>
          </a:bodyPr>
          <a:lstStyle/>
          <a:p>
            <a:r>
              <a:rPr lang="en-US" dirty="0">
                <a:latin typeface="Quicksand" panose="02070303000000060000" pitchFamily="18" charset="0"/>
              </a:rPr>
              <a:t>Mid Term</a:t>
            </a:r>
          </a:p>
          <a:p>
            <a:pPr algn="ctr"/>
            <a:r>
              <a:rPr lang="en-US" sz="1200" dirty="0">
                <a:latin typeface="Quicksand" panose="02070303000000060000" pitchFamily="18" charset="0"/>
              </a:rPr>
              <a:t>8 Oct 2018</a:t>
            </a:r>
            <a:endParaRPr lang="en-SG" sz="1200" dirty="0">
              <a:latin typeface="Quicksand" panose="02070303000000060000" pitchFamily="18" charset="0"/>
            </a:endParaRPr>
          </a:p>
        </p:txBody>
      </p:sp>
      <p:sp>
        <p:nvSpPr>
          <p:cNvPr id="19" name="TextBox 18">
            <a:extLst>
              <a:ext uri="{FF2B5EF4-FFF2-40B4-BE49-F238E27FC236}">
                <a16:creationId xmlns:a16="http://schemas.microsoft.com/office/drawing/2014/main" id="{70434FC4-88CA-4113-AA90-758964CC1345}"/>
              </a:ext>
            </a:extLst>
          </p:cNvPr>
          <p:cNvSpPr txBox="1"/>
          <p:nvPr/>
        </p:nvSpPr>
        <p:spPr>
          <a:xfrm>
            <a:off x="7993932" y="2813899"/>
            <a:ext cx="2254575" cy="553998"/>
          </a:xfrm>
          <a:prstGeom prst="rect">
            <a:avLst/>
          </a:prstGeom>
          <a:noFill/>
        </p:spPr>
        <p:txBody>
          <a:bodyPr wrap="square" rtlCol="0">
            <a:spAutoFit/>
          </a:bodyPr>
          <a:lstStyle/>
          <a:p>
            <a:r>
              <a:rPr lang="en-US" dirty="0">
                <a:latin typeface="Quicksand" panose="02070303000000060000" pitchFamily="18" charset="0"/>
              </a:rPr>
              <a:t>Poster Submission</a:t>
            </a:r>
          </a:p>
          <a:p>
            <a:pPr algn="ctr"/>
            <a:r>
              <a:rPr lang="en-US" sz="1200" dirty="0">
                <a:latin typeface="Quicksand" panose="02070303000000060000" pitchFamily="18" charset="0"/>
              </a:rPr>
              <a:t>29 Oct 2018</a:t>
            </a:r>
            <a:endParaRPr lang="en-SG" sz="1200" dirty="0">
              <a:latin typeface="Quicksand" panose="02070303000000060000" pitchFamily="18" charset="0"/>
            </a:endParaRPr>
          </a:p>
        </p:txBody>
      </p:sp>
      <p:cxnSp>
        <p:nvCxnSpPr>
          <p:cNvPr id="20" name="Straight Connector 19">
            <a:extLst>
              <a:ext uri="{FF2B5EF4-FFF2-40B4-BE49-F238E27FC236}">
                <a16:creationId xmlns:a16="http://schemas.microsoft.com/office/drawing/2014/main" id="{62FC6329-E86A-4E6B-AB0B-DC7D4B42D269}"/>
              </a:ext>
            </a:extLst>
          </p:cNvPr>
          <p:cNvCxnSpPr>
            <a:cxnSpLocks/>
          </p:cNvCxnSpPr>
          <p:nvPr/>
        </p:nvCxnSpPr>
        <p:spPr>
          <a:xfrm>
            <a:off x="9121220" y="1783235"/>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CE1247-7C4F-4427-950A-E9D3C74C33D2}"/>
              </a:ext>
            </a:extLst>
          </p:cNvPr>
          <p:cNvSpPr txBox="1"/>
          <p:nvPr/>
        </p:nvSpPr>
        <p:spPr>
          <a:xfrm>
            <a:off x="9753010" y="1221380"/>
            <a:ext cx="2423868" cy="553998"/>
          </a:xfrm>
          <a:prstGeom prst="rect">
            <a:avLst/>
          </a:prstGeom>
          <a:noFill/>
        </p:spPr>
        <p:txBody>
          <a:bodyPr wrap="square" rtlCol="0">
            <a:spAutoFit/>
          </a:bodyPr>
          <a:lstStyle/>
          <a:p>
            <a:pPr algn="ctr"/>
            <a:r>
              <a:rPr lang="en-US" dirty="0">
                <a:latin typeface="Quicksand" panose="02070303000000060000" pitchFamily="18" charset="0"/>
              </a:rPr>
              <a:t>Final</a:t>
            </a:r>
          </a:p>
          <a:p>
            <a:pPr algn="ctr"/>
            <a:r>
              <a:rPr lang="en-US" sz="1200" dirty="0">
                <a:latin typeface="Quicksand" panose="02070303000000060000" pitchFamily="18" charset="0"/>
              </a:rPr>
              <a:t>19 Nov – 27 Nov 2018</a:t>
            </a:r>
            <a:endParaRPr lang="en-SG" sz="1200" dirty="0">
              <a:latin typeface="Quicksand" panose="02070303000000060000" pitchFamily="18" charset="0"/>
            </a:endParaRPr>
          </a:p>
        </p:txBody>
      </p:sp>
      <p:cxnSp>
        <p:nvCxnSpPr>
          <p:cNvPr id="22" name="Straight Connector 21">
            <a:extLst>
              <a:ext uri="{FF2B5EF4-FFF2-40B4-BE49-F238E27FC236}">
                <a16:creationId xmlns:a16="http://schemas.microsoft.com/office/drawing/2014/main" id="{2A5DB6DF-C724-4956-9D5E-B10A59031B68}"/>
              </a:ext>
            </a:extLst>
          </p:cNvPr>
          <p:cNvCxnSpPr>
            <a:cxnSpLocks/>
          </p:cNvCxnSpPr>
          <p:nvPr/>
        </p:nvCxnSpPr>
        <p:spPr>
          <a:xfrm>
            <a:off x="10964944" y="1775378"/>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Quicksand" panose="02070303000000060000" pitchFamily="18" charset="0"/>
              </a:rPr>
              <a:t>Project Milestones</a:t>
            </a:r>
            <a:endParaRPr lang="en-SG" sz="2000" b="1" u="sng" dirty="0">
              <a:latin typeface="Quicksand" panose="02070303000000060000" pitchFamily="18" charset="0"/>
            </a:endParaRPr>
          </a:p>
        </p:txBody>
      </p:sp>
    </p:spTree>
    <p:extLst>
      <p:ext uri="{BB962C8B-B14F-4D97-AF65-F5344CB8AC3E}">
        <p14:creationId xmlns:p14="http://schemas.microsoft.com/office/powerpoint/2010/main" val="34997989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Quicksand" panose="02070303000000060000" pitchFamily="18" charset="0"/>
              </a:rPr>
              <a:t>Project Status</a:t>
            </a:r>
            <a:endParaRPr lang="en-SG" sz="2000" b="1" u="sng" dirty="0">
              <a:latin typeface="Quicksand" panose="02070303000000060000" pitchFamily="18" charset="0"/>
            </a:endParaRPr>
          </a:p>
        </p:txBody>
      </p:sp>
      <p:sp>
        <p:nvSpPr>
          <p:cNvPr id="2" name="Rectangle: Top Corners Rounded 1">
            <a:extLst>
              <a:ext uri="{FF2B5EF4-FFF2-40B4-BE49-F238E27FC236}">
                <a16:creationId xmlns:a16="http://schemas.microsoft.com/office/drawing/2014/main" id="{685E9D59-3DBE-4C9D-A623-CC3446A9E7FE}"/>
              </a:ext>
            </a:extLst>
          </p:cNvPr>
          <p:cNvSpPr/>
          <p:nvPr/>
        </p:nvSpPr>
        <p:spPr>
          <a:xfrm>
            <a:off x="1310324" y="1187777"/>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Quicksand" panose="02070303000000060000" pitchFamily="18" charset="0"/>
              </a:rPr>
              <a:t>Functionality</a:t>
            </a:r>
            <a:endParaRPr lang="en-SG" sz="1400" b="1" dirty="0">
              <a:solidFill>
                <a:schemeClr val="tx1"/>
              </a:solidFill>
              <a:latin typeface="Quicksand" panose="02070303000000060000" pitchFamily="18"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310377" y="1187777"/>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Quicksand" panose="02070303000000060000" pitchFamily="18" charset="0"/>
              </a:rPr>
              <a:t>Current Status</a:t>
            </a:r>
            <a:endParaRPr lang="en-SG" sz="1400" b="1" dirty="0">
              <a:solidFill>
                <a:schemeClr val="tx1"/>
              </a:solidFill>
              <a:latin typeface="Quicksand" panose="02070303000000060000" pitchFamily="18"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310431" y="1187777"/>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Quicksand" panose="02070303000000060000" pitchFamily="18" charset="0"/>
              </a:rPr>
              <a:t>Confidence</a:t>
            </a:r>
            <a:endParaRPr lang="en-SG" sz="1400" b="1" dirty="0">
              <a:solidFill>
                <a:schemeClr val="tx1"/>
              </a:solidFill>
              <a:latin typeface="Quicksand" panose="02070303000000060000" pitchFamily="18"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6854858" y="1187777"/>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Quicksand" panose="02070303000000060000" pitchFamily="18" charset="0"/>
              </a:rPr>
              <a:t>Comments</a:t>
            </a:r>
            <a:endParaRPr lang="en-SG" sz="1400" b="1" dirty="0">
              <a:solidFill>
                <a:schemeClr val="tx1"/>
              </a:solidFill>
              <a:latin typeface="Quicksand" panose="02070303000000060000" pitchFamily="18"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310324" y="1725105"/>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5CE33B95-BA58-4F88-BD47-17638199BACD}"/>
              </a:ext>
            </a:extLst>
          </p:cNvPr>
          <p:cNvSpPr/>
          <p:nvPr/>
        </p:nvSpPr>
        <p:spPr>
          <a:xfrm>
            <a:off x="3310376" y="1725105"/>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27">
            <a:extLst>
              <a:ext uri="{FF2B5EF4-FFF2-40B4-BE49-F238E27FC236}">
                <a16:creationId xmlns:a16="http://schemas.microsoft.com/office/drawing/2014/main" id="{B488AC2C-6473-4A10-825D-8E704E851F4A}"/>
              </a:ext>
            </a:extLst>
          </p:cNvPr>
          <p:cNvSpPr/>
          <p:nvPr/>
        </p:nvSpPr>
        <p:spPr>
          <a:xfrm>
            <a:off x="5310428" y="1725105"/>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3688CCF0-5CA9-4DA3-8E69-2EBBADBD3429}"/>
              </a:ext>
            </a:extLst>
          </p:cNvPr>
          <p:cNvSpPr/>
          <p:nvPr/>
        </p:nvSpPr>
        <p:spPr>
          <a:xfrm>
            <a:off x="6854854" y="1725105"/>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3275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2246769"/>
          </a:xfrm>
          <a:prstGeom prst="rect">
            <a:avLst/>
          </a:prstGeom>
          <a:noFill/>
        </p:spPr>
        <p:txBody>
          <a:bodyPr wrap="square" rtlCol="0">
            <a:spAutoFit/>
          </a:bodyPr>
          <a:lstStyle/>
          <a:p>
            <a:r>
              <a:rPr lang="en-US" sz="2000" dirty="0">
                <a:solidFill>
                  <a:schemeClr val="bg2">
                    <a:lumMod val="25000"/>
                  </a:schemeClr>
                </a:solidFill>
                <a:latin typeface="Quicksand" panose="02070303000000060000" pitchFamily="18"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Quicksand" panose="02070303000000060000" pitchFamily="18" charset="0"/>
              </a:rPr>
              <a:t>recognises</a:t>
            </a:r>
            <a:r>
              <a:rPr lang="en-US" sz="2000" dirty="0">
                <a:solidFill>
                  <a:schemeClr val="bg2">
                    <a:lumMod val="25000"/>
                  </a:schemeClr>
                </a:solidFill>
                <a:latin typeface="Quicksand" panose="02070303000000060000" pitchFamily="18"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Single Corner Rounded 25">
            <a:extLst>
              <a:ext uri="{FF2B5EF4-FFF2-40B4-BE49-F238E27FC236}">
                <a16:creationId xmlns:a16="http://schemas.microsoft.com/office/drawing/2014/main" id="{6469B3D4-EC7B-491B-9304-443E9F924457}"/>
              </a:ext>
            </a:extLst>
          </p:cNvPr>
          <p:cNvSpPr/>
          <p:nvPr/>
        </p:nvSpPr>
        <p:spPr>
          <a:xfrm>
            <a:off x="8485846" y="546752"/>
            <a:ext cx="3588468"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27" name="Rectangle: Single Corner Rounded 26">
            <a:extLst>
              <a:ext uri="{FF2B5EF4-FFF2-40B4-BE49-F238E27FC236}">
                <a16:creationId xmlns:a16="http://schemas.microsoft.com/office/drawing/2014/main" id="{3A7E92F6-C665-4C86-A768-AE39067DAA4F}"/>
              </a:ext>
            </a:extLst>
          </p:cNvPr>
          <p:cNvSpPr/>
          <p:nvPr/>
        </p:nvSpPr>
        <p:spPr>
          <a:xfrm>
            <a:off x="6149875" y="546752"/>
            <a:ext cx="3588468"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29" name="Rectangle: Single Corner Rounded 28">
            <a:extLst>
              <a:ext uri="{FF2B5EF4-FFF2-40B4-BE49-F238E27FC236}">
                <a16:creationId xmlns:a16="http://schemas.microsoft.com/office/drawing/2014/main" id="{67F97645-D43D-4233-91D9-31E43B43780A}"/>
              </a:ext>
            </a:extLst>
          </p:cNvPr>
          <p:cNvSpPr/>
          <p:nvPr/>
        </p:nvSpPr>
        <p:spPr>
          <a:xfrm>
            <a:off x="3720301" y="546752"/>
            <a:ext cx="3794581"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30" name="Rectangle: Single Corner Rounded 29">
            <a:extLst>
              <a:ext uri="{FF2B5EF4-FFF2-40B4-BE49-F238E27FC236}">
                <a16:creationId xmlns:a16="http://schemas.microsoft.com/office/drawing/2014/main" id="{6BB668B8-F325-43FE-AD3E-1AFCB94B69F0}"/>
              </a:ext>
            </a:extLst>
          </p:cNvPr>
          <p:cNvSpPr/>
          <p:nvPr/>
        </p:nvSpPr>
        <p:spPr>
          <a:xfrm>
            <a:off x="117686" y="546752"/>
            <a:ext cx="5197167" cy="5962480"/>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Quicksand" panose="02070303000000060000" pitchFamily="18" charset="0"/>
            </a:endParaRPr>
          </a:p>
        </p:txBody>
      </p:sp>
      <p:sp>
        <p:nvSpPr>
          <p:cNvPr id="51" name="Rectangle 50">
            <a:extLst>
              <a:ext uri="{FF2B5EF4-FFF2-40B4-BE49-F238E27FC236}">
                <a16:creationId xmlns:a16="http://schemas.microsoft.com/office/drawing/2014/main" id="{1D22B020-D292-4A9C-BB85-CEDBA21B55EB}"/>
              </a:ext>
            </a:extLst>
          </p:cNvPr>
          <p:cNvSpPr/>
          <p:nvPr/>
        </p:nvSpPr>
        <p:spPr>
          <a:xfrm>
            <a:off x="7514882" y="1064427"/>
            <a:ext cx="2223461" cy="4493538"/>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Search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Students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Tutors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Dashboard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Weekly Lesson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No. of Students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No. of Classes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No. of Branches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No. of Tutors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Edited Lessons</a:t>
            </a:r>
          </a:p>
          <a:p>
            <a:endParaRPr lang="en-US" sz="1300" dirty="0">
              <a:solidFill>
                <a:schemeClr val="bg2">
                  <a:lumMod val="25000"/>
                </a:schemeClr>
              </a:solidFill>
              <a:latin typeface="Quicksand" panose="02070303000000060000" pitchFamily="18" charset="0"/>
            </a:endParaRPr>
          </a:p>
        </p:txBody>
      </p:sp>
      <p:sp>
        <p:nvSpPr>
          <p:cNvPr id="49" name="Rectangle 48">
            <a:extLst>
              <a:ext uri="{FF2B5EF4-FFF2-40B4-BE49-F238E27FC236}">
                <a16:creationId xmlns:a16="http://schemas.microsoft.com/office/drawing/2014/main" id="{F8140357-3E79-4BBA-BBFB-7F435AEE669B}"/>
              </a:ext>
            </a:extLst>
          </p:cNvPr>
          <p:cNvSpPr/>
          <p:nvPr/>
        </p:nvSpPr>
        <p:spPr>
          <a:xfrm>
            <a:off x="5413986" y="1068362"/>
            <a:ext cx="2262438" cy="3893374"/>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Receipts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Grades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Adding of Grades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Rewards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Reading of reward points</a:t>
            </a:r>
          </a:p>
          <a:p>
            <a:endParaRPr lang="en-US" sz="1300" dirty="0">
              <a:solidFill>
                <a:schemeClr val="bg2">
                  <a:lumMod val="25000"/>
                </a:schemeClr>
              </a:solidFill>
              <a:latin typeface="Quicksand" panose="02070303000000060000" pitchFamily="18" charset="0"/>
            </a:endParaRPr>
          </a:p>
          <a:p>
            <a:endParaRPr lang="en-US" sz="1300" dirty="0">
              <a:solidFill>
                <a:schemeClr val="bg2">
                  <a:lumMod val="25000"/>
                </a:schemeClr>
              </a:solidFill>
              <a:latin typeface="Quicksand" panose="02070303000000060000" pitchFamily="18" charset="0"/>
            </a:endParaRPr>
          </a:p>
          <a:p>
            <a:endParaRPr lang="en-US" sz="1300" dirty="0">
              <a:solidFill>
                <a:schemeClr val="bg2">
                  <a:lumMod val="25000"/>
                </a:schemeClr>
              </a:solidFill>
              <a:latin typeface="Quicksand" panose="02070303000000060000" pitchFamily="18" charset="0"/>
            </a:endParaRPr>
          </a:p>
        </p:txBody>
      </p:sp>
      <p:sp>
        <p:nvSpPr>
          <p:cNvPr id="44" name="Rectangle 43">
            <a:extLst>
              <a:ext uri="{FF2B5EF4-FFF2-40B4-BE49-F238E27FC236}">
                <a16:creationId xmlns:a16="http://schemas.microsoft.com/office/drawing/2014/main" id="{1F71D45F-0357-4358-BC05-A722C2D73074}"/>
              </a:ext>
            </a:extLst>
          </p:cNvPr>
          <p:cNvSpPr/>
          <p:nvPr/>
        </p:nvSpPr>
        <p:spPr>
          <a:xfrm>
            <a:off x="3215692" y="4672615"/>
            <a:ext cx="2185976" cy="149271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Payment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Payment Tracking</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List of Payments made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ePayment (PayNow)</a:t>
            </a:r>
          </a:p>
        </p:txBody>
      </p:sp>
      <p:sp>
        <p:nvSpPr>
          <p:cNvPr id="41" name="TextBox 40">
            <a:extLst>
              <a:ext uri="{FF2B5EF4-FFF2-40B4-BE49-F238E27FC236}">
                <a16:creationId xmlns:a16="http://schemas.microsoft.com/office/drawing/2014/main" id="{1E8628C2-6C83-47F2-9475-0EC8968DF855}"/>
              </a:ext>
            </a:extLst>
          </p:cNvPr>
          <p:cNvSpPr txBox="1"/>
          <p:nvPr/>
        </p:nvSpPr>
        <p:spPr>
          <a:xfrm>
            <a:off x="3063564" y="3398281"/>
            <a:ext cx="2139885" cy="1292662"/>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Admin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Access Control</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User Mgmt</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Tutor Mgmt</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Branches Mgmt</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Subject Mgmt</a:t>
            </a:r>
          </a:p>
        </p:txBody>
      </p:sp>
      <p:sp>
        <p:nvSpPr>
          <p:cNvPr id="42" name="TextBox 41">
            <a:extLst>
              <a:ext uri="{FF2B5EF4-FFF2-40B4-BE49-F238E27FC236}">
                <a16:creationId xmlns:a16="http://schemas.microsoft.com/office/drawing/2014/main" id="{A85AB3E9-5559-4592-A067-7CF37C1E2112}"/>
              </a:ext>
            </a:extLst>
          </p:cNvPr>
          <p:cNvSpPr txBox="1"/>
          <p:nvPr/>
        </p:nvSpPr>
        <p:spPr>
          <a:xfrm>
            <a:off x="3063565" y="1018094"/>
            <a:ext cx="2139885" cy="1092607"/>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Student Mgmt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 Creation</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 Update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Students Viewing</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Students Deleting</a:t>
            </a:r>
          </a:p>
        </p:txBody>
      </p:sp>
      <p:sp>
        <p:nvSpPr>
          <p:cNvPr id="43" name="Rectangle 42">
            <a:extLst>
              <a:ext uri="{FF2B5EF4-FFF2-40B4-BE49-F238E27FC236}">
                <a16:creationId xmlns:a16="http://schemas.microsoft.com/office/drawing/2014/main" id="{31D1F353-86A7-4ECA-A775-C64BECFB0890}"/>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Attendance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Tutor &amp; Student Attendance</a:t>
            </a:r>
          </a:p>
        </p:txBody>
      </p:sp>
      <p:sp>
        <p:nvSpPr>
          <p:cNvPr id="46" name="Rectangle 45">
            <a:extLst>
              <a:ext uri="{FF2B5EF4-FFF2-40B4-BE49-F238E27FC236}">
                <a16:creationId xmlns:a16="http://schemas.microsoft.com/office/drawing/2014/main" id="{EFD16266-5A04-46D3-8917-3FA27C8724C9}"/>
              </a:ext>
            </a:extLst>
          </p:cNvPr>
          <p:cNvSpPr/>
          <p:nvPr/>
        </p:nvSpPr>
        <p:spPr>
          <a:xfrm>
            <a:off x="288653" y="4080543"/>
            <a:ext cx="3048000" cy="149271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Financial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Calculations for expenses. revenue, tutor fees and profits</a:t>
            </a:r>
          </a:p>
        </p:txBody>
      </p:sp>
      <p:sp>
        <p:nvSpPr>
          <p:cNvPr id="39" name="TextBox 38">
            <a:extLst>
              <a:ext uri="{FF2B5EF4-FFF2-40B4-BE49-F238E27FC236}">
                <a16:creationId xmlns:a16="http://schemas.microsoft.com/office/drawing/2014/main" id="{23B8BC95-DDC2-44FF-B98C-D880E2A8B265}"/>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CORE</a:t>
            </a:r>
          </a:p>
        </p:txBody>
      </p:sp>
      <p:sp>
        <p:nvSpPr>
          <p:cNvPr id="40" name="TextBox 39">
            <a:extLst>
              <a:ext uri="{FF2B5EF4-FFF2-40B4-BE49-F238E27FC236}">
                <a16:creationId xmlns:a16="http://schemas.microsoft.com/office/drawing/2014/main" id="{7FCDE188-08D6-4B15-9442-BED89374731C}"/>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Quicksand" panose="02070303000000060000" pitchFamily="18" charset="0"/>
              </a:rPr>
              <a:t>Accounts Module</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Login/Logout</a:t>
            </a:r>
          </a:p>
          <a:p>
            <a:pPr marL="285750" indent="-285750">
              <a:buFont typeface="Arial" panose="020B0604020202020204" pitchFamily="34" charset="0"/>
              <a:buChar char="•"/>
            </a:pPr>
            <a:r>
              <a:rPr lang="en-SG" sz="1300" dirty="0">
                <a:solidFill>
                  <a:schemeClr val="bg2">
                    <a:lumMod val="25000"/>
                  </a:schemeClr>
                </a:solidFill>
                <a:latin typeface="Quicksand" panose="02070303000000060000" pitchFamily="18" charset="0"/>
              </a:rPr>
              <a:t>Reset Password</a:t>
            </a:r>
          </a:p>
        </p:txBody>
      </p:sp>
      <p:sp>
        <p:nvSpPr>
          <p:cNvPr id="45" name="Rectangle 44">
            <a:extLst>
              <a:ext uri="{FF2B5EF4-FFF2-40B4-BE49-F238E27FC236}">
                <a16:creationId xmlns:a16="http://schemas.microsoft.com/office/drawing/2014/main" id="{10AF7B12-CF31-4B54-B29D-6BC9B0873C84}"/>
              </a:ext>
            </a:extLst>
          </p:cNvPr>
          <p:cNvSpPr/>
          <p:nvPr/>
        </p:nvSpPr>
        <p:spPr>
          <a:xfrm>
            <a:off x="3063565" y="2105619"/>
            <a:ext cx="2611214" cy="1292662"/>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Schedule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Upcoming Classes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Tutor Assignments</a:t>
            </a:r>
          </a:p>
        </p:txBody>
      </p:sp>
      <p:sp>
        <p:nvSpPr>
          <p:cNvPr id="47" name="Rectangle 46">
            <a:extLst>
              <a:ext uri="{FF2B5EF4-FFF2-40B4-BE49-F238E27FC236}">
                <a16:creationId xmlns:a16="http://schemas.microsoft.com/office/drawing/2014/main" id="{347D73D9-9C06-4750-9110-493B1D5D05D9}"/>
              </a:ext>
            </a:extLst>
          </p:cNvPr>
          <p:cNvSpPr/>
          <p:nvPr/>
        </p:nvSpPr>
        <p:spPr>
          <a:xfrm>
            <a:off x="280007" y="3239961"/>
            <a:ext cx="2229446" cy="892552"/>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Expenses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Deleting of Expenses</a:t>
            </a:r>
          </a:p>
        </p:txBody>
      </p:sp>
      <p:sp>
        <p:nvSpPr>
          <p:cNvPr id="48" name="TextBox 47">
            <a:extLst>
              <a:ext uri="{FF2B5EF4-FFF2-40B4-BE49-F238E27FC236}">
                <a16:creationId xmlns:a16="http://schemas.microsoft.com/office/drawing/2014/main" id="{F4CB1FB3-D988-4AE7-A172-DD4B90B285CC}"/>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SECONDARY</a:t>
            </a:r>
          </a:p>
        </p:txBody>
      </p:sp>
      <p:sp>
        <p:nvSpPr>
          <p:cNvPr id="50" name="TextBox 49">
            <a:extLst>
              <a:ext uri="{FF2B5EF4-FFF2-40B4-BE49-F238E27FC236}">
                <a16:creationId xmlns:a16="http://schemas.microsoft.com/office/drawing/2014/main" id="{F00E957A-B28C-4AF9-BD73-DFF2CAFF54D6}"/>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Quicksand" panose="02070303000000060000" pitchFamily="18" charset="0"/>
              </a:rPr>
              <a:t>TERTIARY</a:t>
            </a:r>
          </a:p>
        </p:txBody>
      </p:sp>
      <p:sp>
        <p:nvSpPr>
          <p:cNvPr id="52" name="TextBox 51">
            <a:extLst>
              <a:ext uri="{FF2B5EF4-FFF2-40B4-BE49-F238E27FC236}">
                <a16:creationId xmlns:a16="http://schemas.microsoft.com/office/drawing/2014/main" id="{9EEEA9CB-F280-4AA3-807D-EEBA88E6A9DD}"/>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Quicksand" panose="02070303000000060000" pitchFamily="18" charset="0"/>
              </a:rPr>
              <a:t>GOOD-TO-HAVE </a:t>
            </a:r>
          </a:p>
        </p:txBody>
      </p:sp>
      <p:sp>
        <p:nvSpPr>
          <p:cNvPr id="53" name="Rectangle 52">
            <a:extLst>
              <a:ext uri="{FF2B5EF4-FFF2-40B4-BE49-F238E27FC236}">
                <a16:creationId xmlns:a16="http://schemas.microsoft.com/office/drawing/2014/main" id="{E43B6FD2-0D05-43BA-BB6D-7844FE905215}"/>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Quicksand" panose="02070303000000060000" pitchFamily="18" charset="0"/>
              </a:rPr>
              <a:t>Reminder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Quicksand" panose="02070303000000060000" pitchFamily="18" charset="0"/>
            </a:endParaRPr>
          </a:p>
          <a:p>
            <a:r>
              <a:rPr lang="en-US" sz="1300" b="1" u="sng" dirty="0">
                <a:solidFill>
                  <a:schemeClr val="bg2">
                    <a:lumMod val="25000"/>
                  </a:schemeClr>
                </a:solidFill>
                <a:latin typeface="Quicksand" panose="02070303000000060000" pitchFamily="18" charset="0"/>
              </a:rPr>
              <a:t>Analytics Module</a:t>
            </a:r>
          </a:p>
          <a:p>
            <a:pPr marL="171442" indent="-171442">
              <a:buFont typeface="Arial" panose="020B0604020202020204" pitchFamily="34" charset="0"/>
              <a:buChar char="•"/>
            </a:pPr>
            <a:r>
              <a:rPr lang="en-US" sz="1300" dirty="0">
                <a:solidFill>
                  <a:schemeClr val="bg2">
                    <a:lumMod val="25000"/>
                  </a:schemeClr>
                </a:solidFill>
                <a:latin typeface="Quicksand" panose="02070303000000060000" pitchFamily="18" charset="0"/>
              </a:rPr>
              <a:t>Analysis on student’s performances</a:t>
            </a:r>
          </a:p>
          <a:p>
            <a:endParaRPr lang="en-US" sz="1300" dirty="0">
              <a:solidFill>
                <a:schemeClr val="bg2">
                  <a:lumMod val="25000"/>
                </a:schemeClr>
              </a:solidFill>
              <a:latin typeface="Quicksand" panose="02070303000000060000" pitchFamily="18" charset="0"/>
            </a:endParaRPr>
          </a:p>
        </p:txBody>
      </p:sp>
    </p:spTree>
    <p:extLst>
      <p:ext uri="{BB962C8B-B14F-4D97-AF65-F5344CB8AC3E}">
        <p14:creationId xmlns:p14="http://schemas.microsoft.com/office/powerpoint/2010/main" val="4070303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5273</TotalTime>
  <Words>6651</Words>
  <Application>Microsoft Office PowerPoint</Application>
  <PresentationFormat>Widescreen</PresentationFormat>
  <Paragraphs>1120</Paragraphs>
  <Slides>79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Lato</vt:lpstr>
      <vt:lpstr>Lato Black</vt:lpstr>
      <vt:lpstr>Lato Light</vt:lpstr>
      <vt:lpstr>Arial</vt:lpstr>
      <vt:lpstr>Calibri</vt:lpstr>
      <vt:lpstr>Calibri Light</vt:lpstr>
      <vt:lpstr>Matura MT Script Capitals</vt:lpstr>
      <vt:lpstr>Quartz Grotesque Outlined</vt:lpstr>
      <vt:lpstr>Quicksand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 </cp:lastModifiedBy>
  <cp:revision>156</cp:revision>
  <dcterms:created xsi:type="dcterms:W3CDTF">2018-09-29T10:51:45Z</dcterms:created>
  <dcterms:modified xsi:type="dcterms:W3CDTF">2018-10-03T16:05:59Z</dcterms:modified>
</cp:coreProperties>
</file>